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1" r:id="rId3"/>
    <p:sldId id="257" r:id="rId4"/>
    <p:sldId id="258" r:id="rId5"/>
    <p:sldId id="259" r:id="rId6"/>
    <p:sldId id="260" r:id="rId7"/>
    <p:sldId id="261" r:id="rId8"/>
    <p:sldId id="262" r:id="rId9"/>
    <p:sldId id="263" r:id="rId10"/>
    <p:sldId id="264" r:id="rId11"/>
    <p:sldId id="266" r:id="rId12"/>
    <p:sldId id="268" r:id="rId13"/>
    <p:sldId id="267" r:id="rId14"/>
    <p:sldId id="269" r:id="rId15"/>
    <p:sldId id="270" r:id="rId16"/>
    <p:sldId id="265"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p:scale>
          <a:sx n="60" d="100"/>
          <a:sy n="60" d="100"/>
        </p:scale>
        <p:origin x="-612" y="-108"/>
      </p:cViewPr>
      <p:guideLst>
        <p:guide orient="horz" pos="2592"/>
        <p:guide pos="4608"/>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advTm="500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advTm="5000"/>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8" name="Picture 7" descr="logo1.png"/>
          <p:cNvPicPr>
            <a:picLocks noChangeAspect="1"/>
          </p:cNvPicPr>
          <p:nvPr/>
        </p:nvPicPr>
        <p:blipFill>
          <a:blip r:embed="rId4"/>
          <a:stretch>
            <a:fillRect/>
          </a:stretch>
        </p:blipFill>
        <p:spPr>
          <a:xfrm>
            <a:off x="9065174" y="612617"/>
            <a:ext cx="3925612" cy="1028510"/>
          </a:xfrm>
          <a:prstGeom prst="rect">
            <a:avLst/>
          </a:prstGeom>
        </p:spPr>
      </p:pic>
      <p:sp>
        <p:nvSpPr>
          <p:cNvPr id="9" name="Shape 2"/>
          <p:cNvSpPr/>
          <p:nvPr/>
        </p:nvSpPr>
        <p:spPr>
          <a:xfrm>
            <a:off x="541378" y="446636"/>
            <a:ext cx="7041836" cy="1145587"/>
          </a:xfrm>
          <a:prstGeom prst="roundRect">
            <a:avLst>
              <a:gd name="adj" fmla="val 25350"/>
            </a:avLst>
          </a:prstGeom>
          <a:solidFill>
            <a:srgbClr val="00002E"/>
          </a:solidFill>
          <a:ln w="30480">
            <a:solidFill>
              <a:srgbClr val="F2B42D"/>
            </a:solidFill>
            <a:prstDash val="solid"/>
          </a:ln>
        </p:spPr>
      </p:sp>
      <p:sp>
        <p:nvSpPr>
          <p:cNvPr id="10" name="TextBox 9"/>
          <p:cNvSpPr txBox="1"/>
          <p:nvPr/>
        </p:nvSpPr>
        <p:spPr>
          <a:xfrm>
            <a:off x="835573" y="612617"/>
            <a:ext cx="6085489" cy="830997"/>
          </a:xfrm>
          <a:prstGeom prst="rect">
            <a:avLst/>
          </a:prstGeom>
          <a:noFill/>
        </p:spPr>
        <p:txBody>
          <a:bodyPr wrap="square" rtlCol="0">
            <a:spAutoFit/>
          </a:bodyPr>
          <a:lstStyle/>
          <a:p>
            <a:pPr algn="ctr"/>
            <a:r>
              <a:rPr lang="en-US" sz="4800" dirty="0" smtClean="0">
                <a:solidFill>
                  <a:schemeClr val="bg1"/>
                </a:solidFill>
              </a:rPr>
              <a:t>Tennis Court Booking</a:t>
            </a:r>
            <a:endParaRPr lang="en-US" dirty="0">
              <a:solidFill>
                <a:schemeClr val="bg1"/>
              </a:solidFill>
            </a:endParaRPr>
          </a:p>
        </p:txBody>
      </p:sp>
      <p:pic>
        <p:nvPicPr>
          <p:cNvPr id="11" name="Picture 10" descr="CarpetCourt.png"/>
          <p:cNvPicPr>
            <a:picLocks noChangeAspect="1"/>
          </p:cNvPicPr>
          <p:nvPr/>
        </p:nvPicPr>
        <p:blipFill>
          <a:blip r:embed="rId5"/>
          <a:stretch>
            <a:fillRect/>
          </a:stretch>
        </p:blipFill>
        <p:spPr>
          <a:xfrm>
            <a:off x="541378" y="2207172"/>
            <a:ext cx="7041835" cy="5549462"/>
          </a:xfrm>
          <a:prstGeom prst="rect">
            <a:avLst/>
          </a:prstGeom>
        </p:spPr>
      </p:pic>
      <p:sp>
        <p:nvSpPr>
          <p:cNvPr id="15" name="TextBox 14"/>
          <p:cNvSpPr txBox="1"/>
          <p:nvPr/>
        </p:nvSpPr>
        <p:spPr>
          <a:xfrm>
            <a:off x="7819697" y="2207172"/>
            <a:ext cx="6589986" cy="6278642"/>
          </a:xfrm>
          <a:prstGeom prst="rect">
            <a:avLst/>
          </a:prstGeom>
          <a:noFill/>
        </p:spPr>
        <p:txBody>
          <a:bodyPr wrap="square" rtlCol="0">
            <a:spAutoFit/>
          </a:bodyPr>
          <a:lstStyle/>
          <a:p>
            <a:pPr>
              <a:buFont typeface="Wingdings" pitchFamily="2" charset="2"/>
              <a:buChar char="v"/>
            </a:pPr>
            <a:r>
              <a:rPr lang="en-US" sz="3200" dirty="0" smtClean="0">
                <a:solidFill>
                  <a:schemeClr val="bg1"/>
                </a:solidFill>
              </a:rPr>
              <a:t> Introduction</a:t>
            </a:r>
          </a:p>
          <a:p>
            <a:endParaRPr lang="en-US" sz="3200" dirty="0" smtClean="0">
              <a:solidFill>
                <a:schemeClr val="bg1"/>
              </a:solidFill>
            </a:endParaRPr>
          </a:p>
          <a:p>
            <a:pPr lvl="0" algn="just"/>
            <a:r>
              <a:rPr lang="en-US" sz="2400" dirty="0" smtClean="0">
                <a:solidFill>
                  <a:schemeClr val="bg1"/>
                </a:solidFill>
              </a:rPr>
              <a:t>Our tennis court booking website is meticulously crafted to simplify the process of reserving tennis courts for players, coaches, and sports enthusiasts alike. The project aims to bridge the gap between the demand for quality tennis courts and the ease of access, offering a streamlined solution for booking courts in various locations. This website project is built with a user-friendly interface, ensuring that both beginners and experienced players can quickly find and book courts that match their preferences be it for practice sessions, matches, or coaching.</a:t>
            </a:r>
          </a:p>
          <a:p>
            <a:endParaRPr lang="en-US" sz="3200" dirty="0" smtClean="0">
              <a:solidFill>
                <a:schemeClr val="bg1"/>
              </a:solidFill>
            </a:endParaRPr>
          </a:p>
          <a:p>
            <a:endParaRPr lang="en-US" dirty="0">
              <a:solidFill>
                <a:schemeClr val="bg1"/>
              </a:solidFill>
            </a:endParaRPr>
          </a:p>
        </p:txBody>
      </p:sp>
    </p:spTree>
  </p:cSld>
  <p:clrMapOvr>
    <a:masterClrMapping/>
  </p:clrMapOvr>
  <p:transition spd="med" advTm="2000">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12" name="Text 7"/>
          <p:cNvSpPr/>
          <p:nvPr/>
        </p:nvSpPr>
        <p:spPr>
          <a:xfrm>
            <a:off x="6350437" y="6147197"/>
            <a:ext cx="7415927" cy="395049"/>
          </a:xfrm>
          <a:prstGeom prst="rect">
            <a:avLst/>
          </a:prstGeom>
          <a:noFill/>
          <a:ln/>
        </p:spPr>
        <p:txBody>
          <a:bodyPr wrap="none" rtlCol="0" anchor="t"/>
          <a:lstStyle/>
          <a:p>
            <a:pPr marL="0" indent="0">
              <a:lnSpc>
                <a:spcPts val="3110"/>
              </a:lnSpc>
              <a:buNone/>
            </a:pPr>
            <a:endParaRPr lang="en-US" sz="1944" dirty="0"/>
          </a:p>
        </p:txBody>
      </p:sp>
      <p:pic>
        <p:nvPicPr>
          <p:cNvPr id="6146" name="Picture 2"/>
          <p:cNvPicPr>
            <a:picLocks noChangeAspect="1" noChangeArrowheads="1"/>
          </p:cNvPicPr>
          <p:nvPr/>
        </p:nvPicPr>
        <p:blipFill>
          <a:blip r:embed="rId4"/>
          <a:srcRect/>
          <a:stretch>
            <a:fillRect/>
          </a:stretch>
        </p:blipFill>
        <p:spPr bwMode="auto">
          <a:xfrm>
            <a:off x="1513488" y="1198180"/>
            <a:ext cx="11761075" cy="6763406"/>
          </a:xfrm>
          <a:prstGeom prst="rect">
            <a:avLst/>
          </a:prstGeom>
          <a:noFill/>
          <a:ln w="9525">
            <a:noFill/>
            <a:miter lim="800000"/>
            <a:headEnd/>
            <a:tailEnd/>
          </a:ln>
          <a:effectLst/>
        </p:spPr>
      </p:pic>
      <p:sp>
        <p:nvSpPr>
          <p:cNvPr id="10" name="TextBox 9"/>
          <p:cNvSpPr txBox="1"/>
          <p:nvPr/>
        </p:nvSpPr>
        <p:spPr>
          <a:xfrm>
            <a:off x="362607" y="331076"/>
            <a:ext cx="3736427" cy="646331"/>
          </a:xfrm>
          <a:prstGeom prst="rect">
            <a:avLst/>
          </a:prstGeom>
          <a:noFill/>
        </p:spPr>
        <p:txBody>
          <a:bodyPr wrap="square" rtlCol="0">
            <a:spAutoFit/>
          </a:bodyPr>
          <a:lstStyle/>
          <a:p>
            <a:r>
              <a:rPr lang="en-US" sz="3600" dirty="0" smtClean="0">
                <a:solidFill>
                  <a:schemeClr val="bg1"/>
                </a:solidFill>
              </a:rPr>
              <a:t>Admin Panel</a:t>
            </a:r>
            <a:endParaRPr lang="en-US" sz="3600" dirty="0">
              <a:solidFill>
                <a:schemeClr val="bg1"/>
              </a:solidFill>
            </a:endParaRPr>
          </a:p>
        </p:txBody>
      </p:sp>
    </p:spTree>
  </p:cSld>
  <p:clrMapOvr>
    <a:masterClrMapping/>
  </p:clrMapOvr>
  <p:transition advTm="2000">
    <p:checke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12" name="Text 7"/>
          <p:cNvSpPr/>
          <p:nvPr/>
        </p:nvSpPr>
        <p:spPr>
          <a:xfrm>
            <a:off x="6350437" y="6147197"/>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Box 9"/>
          <p:cNvSpPr txBox="1"/>
          <p:nvPr/>
        </p:nvSpPr>
        <p:spPr>
          <a:xfrm>
            <a:off x="362607" y="331076"/>
            <a:ext cx="3736427" cy="646331"/>
          </a:xfrm>
          <a:prstGeom prst="rect">
            <a:avLst/>
          </a:prstGeom>
          <a:noFill/>
        </p:spPr>
        <p:txBody>
          <a:bodyPr wrap="square" rtlCol="0">
            <a:spAutoFit/>
          </a:bodyPr>
          <a:lstStyle/>
          <a:p>
            <a:r>
              <a:rPr lang="en-US" sz="3600" dirty="0" smtClean="0">
                <a:solidFill>
                  <a:schemeClr val="bg1"/>
                </a:solidFill>
              </a:rPr>
              <a:t>User‘s  View</a:t>
            </a:r>
            <a:endParaRPr lang="en-US" sz="3600" dirty="0">
              <a:solidFill>
                <a:schemeClr val="bg1"/>
              </a:solidFill>
            </a:endParaRPr>
          </a:p>
        </p:txBody>
      </p:sp>
      <p:pic>
        <p:nvPicPr>
          <p:cNvPr id="1026" name="Picture 2"/>
          <p:cNvPicPr>
            <a:picLocks noChangeAspect="1" noChangeArrowheads="1"/>
          </p:cNvPicPr>
          <p:nvPr/>
        </p:nvPicPr>
        <p:blipFill>
          <a:blip r:embed="rId4"/>
          <a:srcRect/>
          <a:stretch>
            <a:fillRect/>
          </a:stretch>
        </p:blipFill>
        <p:spPr bwMode="auto">
          <a:xfrm>
            <a:off x="2364828" y="977408"/>
            <a:ext cx="9664262" cy="5564838"/>
          </a:xfrm>
          <a:prstGeom prst="rect">
            <a:avLst/>
          </a:prstGeom>
          <a:noFill/>
          <a:ln w="9525">
            <a:solidFill>
              <a:schemeClr val="bg1">
                <a:lumMod val="50000"/>
              </a:schemeClr>
            </a:solidFill>
            <a:miter lim="800000"/>
            <a:headEnd/>
            <a:tailEnd/>
          </a:ln>
          <a:effectLst/>
        </p:spPr>
      </p:pic>
      <p:sp>
        <p:nvSpPr>
          <p:cNvPr id="9" name="TextBox 8"/>
          <p:cNvSpPr txBox="1"/>
          <p:nvPr/>
        </p:nvSpPr>
        <p:spPr>
          <a:xfrm>
            <a:off x="614855" y="6747204"/>
            <a:ext cx="13151509" cy="1200329"/>
          </a:xfrm>
          <a:prstGeom prst="rect">
            <a:avLst/>
          </a:prstGeom>
          <a:noFill/>
        </p:spPr>
        <p:txBody>
          <a:bodyPr wrap="square" rtlCol="0">
            <a:spAutoFit/>
          </a:bodyPr>
          <a:lstStyle/>
          <a:p>
            <a:pPr>
              <a:buFont typeface="Arial" pitchFamily="34" charset="0"/>
              <a:buChar char="•"/>
            </a:pPr>
            <a:r>
              <a:rPr lang="en-US" sz="2400" dirty="0" smtClean="0">
                <a:solidFill>
                  <a:schemeClr val="bg1"/>
                </a:solidFill>
              </a:rPr>
              <a:t>  View and manage all registered users.</a:t>
            </a:r>
          </a:p>
          <a:p>
            <a:pPr>
              <a:buFont typeface="Arial" pitchFamily="34" charset="0"/>
              <a:buChar char="•"/>
            </a:pPr>
            <a:r>
              <a:rPr lang="en-US" sz="2400" dirty="0" smtClean="0">
                <a:solidFill>
                  <a:schemeClr val="bg1"/>
                </a:solidFill>
              </a:rPr>
              <a:t>  Edit user details, including username, email, and account status.</a:t>
            </a:r>
          </a:p>
          <a:p>
            <a:pPr>
              <a:buFont typeface="Arial" pitchFamily="34" charset="0"/>
              <a:buChar char="•"/>
            </a:pPr>
            <a:r>
              <a:rPr lang="en-US" sz="2400" dirty="0" smtClean="0">
                <a:solidFill>
                  <a:schemeClr val="bg1"/>
                </a:solidFill>
              </a:rPr>
              <a:t>  Delete or deactivate user accounts as necessary.</a:t>
            </a:r>
            <a:endParaRPr lang="en-US" sz="2400" dirty="0">
              <a:solidFill>
                <a:schemeClr val="bg1"/>
              </a:solidFill>
            </a:endParaRPr>
          </a:p>
        </p:txBody>
      </p:sp>
    </p:spTree>
  </p:cSld>
  <p:clrMapOvr>
    <a:masterClrMapping/>
  </p:clrMapOvr>
  <p:transition advTm="2000">
    <p:comb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12" name="Text 7"/>
          <p:cNvSpPr/>
          <p:nvPr/>
        </p:nvSpPr>
        <p:spPr>
          <a:xfrm>
            <a:off x="6350437" y="6147197"/>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Box 9"/>
          <p:cNvSpPr txBox="1"/>
          <p:nvPr/>
        </p:nvSpPr>
        <p:spPr>
          <a:xfrm>
            <a:off x="362607" y="331076"/>
            <a:ext cx="3736427" cy="646331"/>
          </a:xfrm>
          <a:prstGeom prst="rect">
            <a:avLst/>
          </a:prstGeom>
          <a:noFill/>
        </p:spPr>
        <p:txBody>
          <a:bodyPr wrap="square" rtlCol="0">
            <a:spAutoFit/>
          </a:bodyPr>
          <a:lstStyle/>
          <a:p>
            <a:r>
              <a:rPr lang="en-US" sz="3600" dirty="0" smtClean="0">
                <a:solidFill>
                  <a:schemeClr val="bg1"/>
                </a:solidFill>
              </a:rPr>
              <a:t>Court‘s View</a:t>
            </a:r>
            <a:endParaRPr lang="en-US" sz="3600" dirty="0">
              <a:solidFill>
                <a:schemeClr val="bg1"/>
              </a:solidFill>
            </a:endParaRPr>
          </a:p>
        </p:txBody>
      </p:sp>
      <p:sp>
        <p:nvSpPr>
          <p:cNvPr id="9" name="TextBox 8"/>
          <p:cNvSpPr txBox="1"/>
          <p:nvPr/>
        </p:nvSpPr>
        <p:spPr>
          <a:xfrm>
            <a:off x="614855" y="6542246"/>
            <a:ext cx="13151509" cy="1200329"/>
          </a:xfrm>
          <a:prstGeom prst="rect">
            <a:avLst/>
          </a:prstGeom>
          <a:noFill/>
        </p:spPr>
        <p:txBody>
          <a:bodyPr wrap="square" rtlCol="0">
            <a:spAutoFit/>
          </a:bodyPr>
          <a:lstStyle/>
          <a:p>
            <a:pPr>
              <a:buFont typeface="Arial" pitchFamily="34" charset="0"/>
              <a:buChar char="•"/>
            </a:pPr>
            <a:r>
              <a:rPr lang="en-US" sz="2400" dirty="0" smtClean="0">
                <a:solidFill>
                  <a:schemeClr val="bg1"/>
                </a:solidFill>
              </a:rPr>
              <a:t>  Display a list of all available tennis courts with their details, including location, type, and availability.</a:t>
            </a:r>
          </a:p>
          <a:p>
            <a:pPr>
              <a:buFont typeface="Arial" pitchFamily="34" charset="0"/>
              <a:buChar char="•"/>
            </a:pPr>
            <a:r>
              <a:rPr lang="en-US" sz="2400" dirty="0" smtClean="0">
                <a:solidFill>
                  <a:schemeClr val="bg1"/>
                </a:solidFill>
              </a:rPr>
              <a:t>  Add new courts to the system or update existing court information.</a:t>
            </a:r>
          </a:p>
          <a:p>
            <a:pPr>
              <a:buFont typeface="Arial" pitchFamily="34" charset="0"/>
              <a:buChar char="•"/>
            </a:pPr>
            <a:r>
              <a:rPr lang="en-US" sz="2400" dirty="0" smtClean="0">
                <a:solidFill>
                  <a:schemeClr val="bg1"/>
                </a:solidFill>
              </a:rPr>
              <a:t>  Delete courts that are no longer available.</a:t>
            </a:r>
            <a:endParaRPr lang="en-US" sz="2400" dirty="0">
              <a:solidFill>
                <a:schemeClr val="bg1"/>
              </a:solidFill>
            </a:endParaRPr>
          </a:p>
        </p:txBody>
      </p:sp>
      <p:pic>
        <p:nvPicPr>
          <p:cNvPr id="2050" name="Picture 2"/>
          <p:cNvPicPr>
            <a:picLocks noChangeAspect="1" noChangeArrowheads="1"/>
          </p:cNvPicPr>
          <p:nvPr/>
        </p:nvPicPr>
        <p:blipFill>
          <a:blip r:embed="rId4"/>
          <a:srcRect/>
          <a:stretch>
            <a:fillRect/>
          </a:stretch>
        </p:blipFill>
        <p:spPr bwMode="auto">
          <a:xfrm>
            <a:off x="2128345" y="1102230"/>
            <a:ext cx="9995338" cy="5235507"/>
          </a:xfrm>
          <a:prstGeom prst="rect">
            <a:avLst/>
          </a:prstGeom>
          <a:noFill/>
          <a:ln w="9525">
            <a:solidFill>
              <a:schemeClr val="bg1">
                <a:lumMod val="50000"/>
              </a:schemeClr>
            </a:solidFill>
            <a:miter lim="800000"/>
            <a:headEnd/>
            <a:tailEnd/>
          </a:ln>
          <a:effectLst/>
        </p:spPr>
      </p:pic>
    </p:spTree>
  </p:cSld>
  <p:clrMapOvr>
    <a:masterClrMapping/>
  </p:clrMapOvr>
  <p:transition advTm="2000">
    <p:split orient="vert" dir="in"/>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12" name="Text 7"/>
          <p:cNvSpPr/>
          <p:nvPr/>
        </p:nvSpPr>
        <p:spPr>
          <a:xfrm>
            <a:off x="6350437" y="6147197"/>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Box 9"/>
          <p:cNvSpPr txBox="1"/>
          <p:nvPr/>
        </p:nvSpPr>
        <p:spPr>
          <a:xfrm>
            <a:off x="362607" y="331076"/>
            <a:ext cx="3736427" cy="646331"/>
          </a:xfrm>
          <a:prstGeom prst="rect">
            <a:avLst/>
          </a:prstGeom>
          <a:noFill/>
        </p:spPr>
        <p:txBody>
          <a:bodyPr wrap="square" rtlCol="0">
            <a:spAutoFit/>
          </a:bodyPr>
          <a:lstStyle/>
          <a:p>
            <a:r>
              <a:rPr lang="en-US" sz="3600" dirty="0" smtClean="0">
                <a:solidFill>
                  <a:schemeClr val="bg1"/>
                </a:solidFill>
              </a:rPr>
              <a:t>Booking’s View</a:t>
            </a:r>
            <a:endParaRPr lang="en-US" sz="3600" dirty="0">
              <a:solidFill>
                <a:schemeClr val="bg1"/>
              </a:solidFill>
            </a:endParaRPr>
          </a:p>
        </p:txBody>
      </p:sp>
      <p:sp>
        <p:nvSpPr>
          <p:cNvPr id="9" name="TextBox 8"/>
          <p:cNvSpPr txBox="1"/>
          <p:nvPr/>
        </p:nvSpPr>
        <p:spPr>
          <a:xfrm>
            <a:off x="614855" y="6794938"/>
            <a:ext cx="13151509" cy="1200329"/>
          </a:xfrm>
          <a:prstGeom prst="rect">
            <a:avLst/>
          </a:prstGeom>
          <a:noFill/>
        </p:spPr>
        <p:txBody>
          <a:bodyPr wrap="square" rtlCol="0">
            <a:spAutoFit/>
          </a:bodyPr>
          <a:lstStyle/>
          <a:p>
            <a:pPr>
              <a:buFont typeface="Arial" pitchFamily="34" charset="0"/>
              <a:buChar char="•"/>
            </a:pPr>
            <a:r>
              <a:rPr lang="en-US" sz="2400" dirty="0" smtClean="0">
                <a:solidFill>
                  <a:schemeClr val="bg1"/>
                </a:solidFill>
              </a:rPr>
              <a:t>  View all court bookings made by users.</a:t>
            </a:r>
          </a:p>
          <a:p>
            <a:pPr>
              <a:buFont typeface="Arial" pitchFamily="34" charset="0"/>
              <a:buChar char="•"/>
            </a:pPr>
            <a:r>
              <a:rPr lang="en-US" sz="2400" dirty="0" smtClean="0">
                <a:solidFill>
                  <a:schemeClr val="bg1"/>
                </a:solidFill>
              </a:rPr>
              <a:t> Filter bookings by date, user, or court. </a:t>
            </a:r>
          </a:p>
          <a:p>
            <a:pPr>
              <a:buFont typeface="Arial" pitchFamily="34" charset="0"/>
              <a:buChar char="•"/>
            </a:pPr>
            <a:r>
              <a:rPr lang="en-US" sz="2400" dirty="0" smtClean="0">
                <a:solidFill>
                  <a:schemeClr val="bg1"/>
                </a:solidFill>
              </a:rPr>
              <a:t> Access detailed booking history for auditing purposes.</a:t>
            </a:r>
            <a:endParaRPr lang="en-US" sz="2400" dirty="0">
              <a:solidFill>
                <a:schemeClr val="bg1"/>
              </a:solidFill>
            </a:endParaRPr>
          </a:p>
        </p:txBody>
      </p:sp>
      <p:pic>
        <p:nvPicPr>
          <p:cNvPr id="2051" name="Picture 3"/>
          <p:cNvPicPr>
            <a:picLocks noChangeAspect="1" noChangeArrowheads="1"/>
          </p:cNvPicPr>
          <p:nvPr/>
        </p:nvPicPr>
        <p:blipFill>
          <a:blip r:embed="rId4"/>
          <a:srcRect/>
          <a:stretch>
            <a:fillRect/>
          </a:stretch>
        </p:blipFill>
        <p:spPr bwMode="auto">
          <a:xfrm>
            <a:off x="1939160" y="977407"/>
            <a:ext cx="10326412" cy="5564839"/>
          </a:xfrm>
          <a:prstGeom prst="rect">
            <a:avLst/>
          </a:prstGeom>
          <a:noFill/>
          <a:ln w="9525">
            <a:noFill/>
            <a:miter lim="800000"/>
            <a:headEnd/>
            <a:tailEnd/>
          </a:ln>
          <a:effectLst/>
        </p:spPr>
      </p:pic>
    </p:spTree>
  </p:cSld>
  <p:clrMapOvr>
    <a:masterClrMapping/>
  </p:clrMapOvr>
  <p:transition advTm="2000">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12" name="Text 7"/>
          <p:cNvSpPr/>
          <p:nvPr/>
        </p:nvSpPr>
        <p:spPr>
          <a:xfrm>
            <a:off x="6350437" y="6147197"/>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Box 9"/>
          <p:cNvSpPr txBox="1"/>
          <p:nvPr/>
        </p:nvSpPr>
        <p:spPr>
          <a:xfrm>
            <a:off x="362607" y="331076"/>
            <a:ext cx="3736427" cy="646331"/>
          </a:xfrm>
          <a:prstGeom prst="rect">
            <a:avLst/>
          </a:prstGeom>
          <a:noFill/>
        </p:spPr>
        <p:txBody>
          <a:bodyPr wrap="square" rtlCol="0">
            <a:spAutoFit/>
          </a:bodyPr>
          <a:lstStyle/>
          <a:p>
            <a:r>
              <a:rPr lang="en-US" sz="3600" dirty="0" smtClean="0">
                <a:solidFill>
                  <a:schemeClr val="bg1"/>
                </a:solidFill>
              </a:rPr>
              <a:t>Contact’s View</a:t>
            </a:r>
            <a:endParaRPr lang="en-US" sz="3600" dirty="0">
              <a:solidFill>
                <a:schemeClr val="bg1"/>
              </a:solidFill>
            </a:endParaRPr>
          </a:p>
        </p:txBody>
      </p:sp>
      <p:sp>
        <p:nvSpPr>
          <p:cNvPr id="9" name="TextBox 8"/>
          <p:cNvSpPr txBox="1"/>
          <p:nvPr/>
        </p:nvSpPr>
        <p:spPr>
          <a:xfrm>
            <a:off x="614855" y="6699906"/>
            <a:ext cx="13151509" cy="1200329"/>
          </a:xfrm>
          <a:prstGeom prst="rect">
            <a:avLst/>
          </a:prstGeom>
          <a:noFill/>
        </p:spPr>
        <p:txBody>
          <a:bodyPr wrap="square" rtlCol="0">
            <a:spAutoFit/>
          </a:bodyPr>
          <a:lstStyle/>
          <a:p>
            <a:pPr>
              <a:buFont typeface="Arial" pitchFamily="34" charset="0"/>
              <a:buChar char="•"/>
            </a:pPr>
            <a:r>
              <a:rPr lang="en-US" sz="2400" dirty="0" smtClean="0">
                <a:solidFill>
                  <a:schemeClr val="bg1"/>
                </a:solidFill>
              </a:rPr>
              <a:t>  Access all contact form submissions from users.</a:t>
            </a:r>
          </a:p>
          <a:p>
            <a:pPr>
              <a:buFont typeface="Arial" pitchFamily="34" charset="0"/>
              <a:buChar char="•"/>
            </a:pPr>
            <a:r>
              <a:rPr lang="en-US" sz="2400" dirty="0" smtClean="0">
                <a:solidFill>
                  <a:schemeClr val="bg1"/>
                </a:solidFill>
              </a:rPr>
              <a:t>  Respond to inquiries directly from the admin panel.</a:t>
            </a:r>
          </a:p>
          <a:p>
            <a:pPr>
              <a:buFont typeface="Arial" pitchFamily="34" charset="0"/>
              <a:buChar char="•"/>
            </a:pPr>
            <a:r>
              <a:rPr lang="en-US" sz="2400" dirty="0" smtClean="0">
                <a:solidFill>
                  <a:schemeClr val="bg1"/>
                </a:solidFill>
              </a:rPr>
              <a:t>  View the history of all communication with users.</a:t>
            </a:r>
            <a:endParaRPr lang="en-US" sz="2400" dirty="0">
              <a:solidFill>
                <a:schemeClr val="bg1"/>
              </a:solidFill>
            </a:endParaRPr>
          </a:p>
        </p:txBody>
      </p:sp>
      <p:pic>
        <p:nvPicPr>
          <p:cNvPr id="3074" name="Picture 2"/>
          <p:cNvPicPr>
            <a:picLocks noChangeAspect="1" noChangeArrowheads="1"/>
          </p:cNvPicPr>
          <p:nvPr/>
        </p:nvPicPr>
        <p:blipFill>
          <a:blip r:embed="rId4"/>
          <a:srcRect/>
          <a:stretch>
            <a:fillRect/>
          </a:stretch>
        </p:blipFill>
        <p:spPr bwMode="auto">
          <a:xfrm>
            <a:off x="2128346" y="977408"/>
            <a:ext cx="9837682" cy="5564838"/>
          </a:xfrm>
          <a:prstGeom prst="rect">
            <a:avLst/>
          </a:prstGeom>
          <a:noFill/>
          <a:ln w="9525">
            <a:solidFill>
              <a:schemeClr val="bg1">
                <a:lumMod val="50000"/>
              </a:schemeClr>
            </a:solidFill>
            <a:miter lim="800000"/>
            <a:headEnd/>
            <a:tailEnd/>
          </a:ln>
          <a:effectLst/>
        </p:spPr>
      </p:pic>
    </p:spTree>
  </p:cSld>
  <p:clrMapOvr>
    <a:masterClrMapping/>
  </p:clrMapOvr>
  <p:transition advTm="2000">
    <p:wheel spokes="3"/>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12" name="Text 7"/>
          <p:cNvSpPr/>
          <p:nvPr/>
        </p:nvSpPr>
        <p:spPr>
          <a:xfrm>
            <a:off x="6350437" y="6147197"/>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Box 9"/>
          <p:cNvSpPr txBox="1"/>
          <p:nvPr/>
        </p:nvSpPr>
        <p:spPr>
          <a:xfrm>
            <a:off x="362607" y="331076"/>
            <a:ext cx="3736427" cy="646331"/>
          </a:xfrm>
          <a:prstGeom prst="rect">
            <a:avLst/>
          </a:prstGeom>
          <a:noFill/>
        </p:spPr>
        <p:txBody>
          <a:bodyPr wrap="square" rtlCol="0">
            <a:spAutoFit/>
          </a:bodyPr>
          <a:lstStyle/>
          <a:p>
            <a:r>
              <a:rPr lang="en-US" sz="3600" dirty="0" smtClean="0">
                <a:solidFill>
                  <a:schemeClr val="bg1"/>
                </a:solidFill>
              </a:rPr>
              <a:t>Review’s View</a:t>
            </a:r>
            <a:endParaRPr lang="en-US" sz="3600" dirty="0">
              <a:solidFill>
                <a:schemeClr val="bg1"/>
              </a:solidFill>
            </a:endParaRPr>
          </a:p>
        </p:txBody>
      </p:sp>
      <p:sp>
        <p:nvSpPr>
          <p:cNvPr id="9" name="TextBox 8"/>
          <p:cNvSpPr txBox="1"/>
          <p:nvPr/>
        </p:nvSpPr>
        <p:spPr>
          <a:xfrm>
            <a:off x="614855" y="6699906"/>
            <a:ext cx="13151509" cy="1200329"/>
          </a:xfrm>
          <a:prstGeom prst="rect">
            <a:avLst/>
          </a:prstGeom>
          <a:noFill/>
        </p:spPr>
        <p:txBody>
          <a:bodyPr wrap="square" rtlCol="0">
            <a:spAutoFit/>
          </a:bodyPr>
          <a:lstStyle/>
          <a:p>
            <a:pPr>
              <a:buFont typeface="Arial" pitchFamily="34" charset="0"/>
              <a:buChar char="•"/>
            </a:pPr>
            <a:r>
              <a:rPr lang="en-US" sz="2400" dirty="0" smtClean="0">
                <a:solidFill>
                  <a:schemeClr val="bg1"/>
                </a:solidFill>
              </a:rPr>
              <a:t> Display all user-submitted reviews for courts.</a:t>
            </a:r>
          </a:p>
          <a:p>
            <a:pPr>
              <a:buFont typeface="Arial" pitchFamily="34" charset="0"/>
              <a:buChar char="•"/>
            </a:pPr>
            <a:r>
              <a:rPr lang="en-US" sz="2400" dirty="0" smtClean="0">
                <a:solidFill>
                  <a:schemeClr val="bg1"/>
                </a:solidFill>
              </a:rPr>
              <a:t> Approve or reject reviews before they are published.</a:t>
            </a:r>
          </a:p>
          <a:p>
            <a:pPr>
              <a:buFont typeface="Arial" pitchFamily="34" charset="0"/>
              <a:buChar char="•"/>
            </a:pPr>
            <a:r>
              <a:rPr lang="en-US" sz="2400" dirty="0" smtClean="0">
                <a:solidFill>
                  <a:schemeClr val="bg1"/>
                </a:solidFill>
              </a:rPr>
              <a:t> Edit review content for clarity or to remove inappropriate language.</a:t>
            </a:r>
            <a:endParaRPr lang="en-US" sz="2400" dirty="0">
              <a:solidFill>
                <a:schemeClr val="bg1"/>
              </a:solidFill>
            </a:endParaRPr>
          </a:p>
        </p:txBody>
      </p:sp>
      <p:pic>
        <p:nvPicPr>
          <p:cNvPr id="4098" name="Picture 2"/>
          <p:cNvPicPr>
            <a:picLocks noChangeAspect="1" noChangeArrowheads="1"/>
          </p:cNvPicPr>
          <p:nvPr/>
        </p:nvPicPr>
        <p:blipFill>
          <a:blip r:embed="rId4"/>
          <a:srcRect/>
          <a:stretch>
            <a:fillRect/>
          </a:stretch>
        </p:blipFill>
        <p:spPr bwMode="auto">
          <a:xfrm>
            <a:off x="2096814" y="1071612"/>
            <a:ext cx="10373710" cy="5470634"/>
          </a:xfrm>
          <a:prstGeom prst="rect">
            <a:avLst/>
          </a:prstGeom>
          <a:noFill/>
          <a:ln w="9525">
            <a:noFill/>
            <a:miter lim="800000"/>
            <a:headEnd/>
            <a:tailEnd/>
          </a:ln>
          <a:effectLst/>
        </p:spPr>
      </p:pic>
    </p:spTree>
  </p:cSld>
  <p:clrMapOvr>
    <a:masterClrMapping/>
  </p:clrMapOvr>
  <p:transition advTm="2000">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532"/>
            <a:ext cx="14630400" cy="8229600"/>
          </a:xfrm>
          <a:prstGeom prst="rect">
            <a:avLst/>
          </a:prstGeom>
          <a:solidFill>
            <a:srgbClr val="00002E">
              <a:alpha val="75000"/>
            </a:srgbClr>
          </a:solidFill>
          <a:ln/>
        </p:spPr>
      </p:sp>
      <p:pic>
        <p:nvPicPr>
          <p:cNvPr id="5" name="Image 2" descr="preencoded.png"/>
          <p:cNvPicPr>
            <a:picLocks noChangeAspect="1"/>
          </p:cNvPicPr>
          <p:nvPr/>
        </p:nvPicPr>
        <p:blipFill>
          <a:blip r:embed="rId4"/>
          <a:stretch>
            <a:fillRect/>
          </a:stretch>
        </p:blipFill>
        <p:spPr>
          <a:xfrm>
            <a:off x="5022522" y="490824"/>
            <a:ext cx="4869061" cy="1275694"/>
          </a:xfrm>
          <a:prstGeom prst="rect">
            <a:avLst/>
          </a:prstGeom>
        </p:spPr>
      </p:pic>
      <p:sp>
        <p:nvSpPr>
          <p:cNvPr id="6" name="Text 1"/>
          <p:cNvSpPr/>
          <p:nvPr/>
        </p:nvSpPr>
        <p:spPr>
          <a:xfrm>
            <a:off x="6350437" y="2183963"/>
            <a:ext cx="5809059" cy="726043"/>
          </a:xfrm>
          <a:prstGeom prst="rect">
            <a:avLst/>
          </a:prstGeom>
          <a:noFill/>
          <a:ln/>
        </p:spPr>
        <p:txBody>
          <a:bodyPr wrap="none" rtlCol="0" anchor="t"/>
          <a:lstStyle/>
          <a:p>
            <a:pPr marL="0" indent="0">
              <a:lnSpc>
                <a:spcPts val="5718"/>
              </a:lnSpc>
              <a:buNone/>
            </a:pPr>
            <a:r>
              <a:rPr lang="en-US" sz="4574" b="1" dirty="0" smtClean="0">
                <a:solidFill>
                  <a:srgbClr val="FFFFFF"/>
                </a:solidFill>
                <a:latin typeface="Nunito" pitchFamily="34" charset="0"/>
                <a:ea typeface="Nunito" pitchFamily="34" charset="-122"/>
                <a:cs typeface="Nunito" pitchFamily="34" charset="-120"/>
              </a:rPr>
              <a:t> </a:t>
            </a:r>
            <a:endParaRPr lang="en-US" sz="4574" dirty="0"/>
          </a:p>
        </p:txBody>
      </p:sp>
      <p:sp>
        <p:nvSpPr>
          <p:cNvPr id="7" name="Text 2"/>
          <p:cNvSpPr/>
          <p:nvPr/>
        </p:nvSpPr>
        <p:spPr>
          <a:xfrm>
            <a:off x="698866" y="3264288"/>
            <a:ext cx="12870963" cy="2765346"/>
          </a:xfrm>
          <a:prstGeom prst="rect">
            <a:avLst/>
          </a:prstGeom>
          <a:noFill/>
          <a:ln/>
        </p:spPr>
        <p:txBody>
          <a:bodyPr wrap="square" rtlCol="0" anchor="t"/>
          <a:lstStyle/>
          <a:p>
            <a:pPr marL="0" indent="0" algn="just">
              <a:lnSpc>
                <a:spcPts val="3110"/>
              </a:lnSpc>
              <a:buNone/>
            </a:pPr>
            <a:r>
              <a:rPr lang="en-US" sz="1944" dirty="0">
                <a:solidFill>
                  <a:srgbClr val="FFFFFF"/>
                </a:solidFill>
                <a:latin typeface="PT Sans" pitchFamily="34" charset="0"/>
                <a:ea typeface="PT Sans" pitchFamily="34" charset="-122"/>
                <a:cs typeface="PT Sans" pitchFamily="34" charset="-120"/>
              </a:rPr>
              <a:t>Thank you for choosing our tennis court booking platform! We strive to provide you with the most convenient and efficient way to book your favorite courts. Our platform offers a seamless experience, allowing you to easily find, book, and manage your tennis sessions at top-rated courts. With a variety of court types, flexible booking options, and detailed reviews, we aim to enhance your playing experience</a:t>
            </a:r>
            <a:r>
              <a:rPr lang="en-US" sz="1944" dirty="0" smtClean="0">
                <a:solidFill>
                  <a:srgbClr val="FFFFFF"/>
                </a:solidFill>
                <a:latin typeface="PT Sans" pitchFamily="34" charset="0"/>
                <a:ea typeface="PT Sans" pitchFamily="34" charset="-122"/>
                <a:cs typeface="PT Sans" pitchFamily="34" charset="-120"/>
              </a:rPr>
              <a:t>.</a:t>
            </a:r>
          </a:p>
          <a:p>
            <a:pPr marL="0" indent="0" algn="just">
              <a:lnSpc>
                <a:spcPts val="3110"/>
              </a:lnSpc>
              <a:buNone/>
            </a:pPr>
            <a:endParaRPr lang="en-US" sz="1944" dirty="0" smtClean="0">
              <a:solidFill>
                <a:srgbClr val="FFFFFF"/>
              </a:solidFill>
              <a:latin typeface="PT Sans" pitchFamily="34" charset="0"/>
              <a:ea typeface="PT Sans" pitchFamily="34" charset="-122"/>
              <a:cs typeface="PT Sans" pitchFamily="34" charset="-120"/>
            </a:endParaRPr>
          </a:p>
          <a:p>
            <a:pPr marL="0" indent="0" algn="just">
              <a:lnSpc>
                <a:spcPts val="3110"/>
              </a:lnSpc>
              <a:buNone/>
            </a:pPr>
            <a:endParaRPr lang="en-US" sz="1944" dirty="0"/>
          </a:p>
        </p:txBody>
      </p:sp>
      <p:sp>
        <p:nvSpPr>
          <p:cNvPr id="8" name="Shape 2"/>
          <p:cNvSpPr/>
          <p:nvPr/>
        </p:nvSpPr>
        <p:spPr>
          <a:xfrm>
            <a:off x="711732" y="2183963"/>
            <a:ext cx="2643257" cy="726043"/>
          </a:xfrm>
          <a:prstGeom prst="roundRect">
            <a:avLst>
              <a:gd name="adj" fmla="val 25350"/>
            </a:avLst>
          </a:prstGeom>
          <a:solidFill>
            <a:srgbClr val="00002E"/>
          </a:solidFill>
          <a:ln w="30480">
            <a:solidFill>
              <a:srgbClr val="F2B42D"/>
            </a:solidFill>
            <a:prstDash val="solid"/>
          </a:ln>
        </p:spPr>
      </p:sp>
      <p:sp>
        <p:nvSpPr>
          <p:cNvPr id="9" name="TextBox 8"/>
          <p:cNvSpPr txBox="1"/>
          <p:nvPr/>
        </p:nvSpPr>
        <p:spPr>
          <a:xfrm>
            <a:off x="958630" y="2323722"/>
            <a:ext cx="4070570" cy="523220"/>
          </a:xfrm>
          <a:prstGeom prst="rect">
            <a:avLst/>
          </a:prstGeom>
          <a:noFill/>
        </p:spPr>
        <p:txBody>
          <a:bodyPr wrap="square" rtlCol="0">
            <a:spAutoFit/>
          </a:bodyPr>
          <a:lstStyle/>
          <a:p>
            <a:r>
              <a:rPr lang="en-US" sz="2800" b="1" dirty="0" smtClean="0">
                <a:solidFill>
                  <a:srgbClr val="FFFFFF"/>
                </a:solidFill>
                <a:latin typeface="Nunito" pitchFamily="34" charset="0"/>
                <a:ea typeface="Nunito" pitchFamily="34" charset="-122"/>
                <a:cs typeface="Nunito" pitchFamily="34" charset="-120"/>
              </a:rPr>
              <a:t>Conclusion </a:t>
            </a:r>
            <a:endParaRPr lang="en-US" sz="2800" dirty="0"/>
          </a:p>
        </p:txBody>
      </p:sp>
      <p:sp>
        <p:nvSpPr>
          <p:cNvPr id="11" name="Shape 2"/>
          <p:cNvSpPr/>
          <p:nvPr/>
        </p:nvSpPr>
        <p:spPr>
          <a:xfrm>
            <a:off x="698866" y="5169583"/>
            <a:ext cx="2643257" cy="818638"/>
          </a:xfrm>
          <a:prstGeom prst="roundRect">
            <a:avLst>
              <a:gd name="adj" fmla="val 25350"/>
            </a:avLst>
          </a:prstGeom>
          <a:solidFill>
            <a:srgbClr val="00002E"/>
          </a:solidFill>
          <a:ln w="30480">
            <a:solidFill>
              <a:srgbClr val="F2B42D"/>
            </a:solidFill>
            <a:prstDash val="solid"/>
          </a:ln>
        </p:spPr>
      </p:sp>
      <p:sp>
        <p:nvSpPr>
          <p:cNvPr id="12" name="TextBox 11"/>
          <p:cNvSpPr txBox="1"/>
          <p:nvPr/>
        </p:nvSpPr>
        <p:spPr>
          <a:xfrm>
            <a:off x="958630" y="5338872"/>
            <a:ext cx="3597604" cy="523220"/>
          </a:xfrm>
          <a:prstGeom prst="rect">
            <a:avLst/>
          </a:prstGeom>
          <a:noFill/>
        </p:spPr>
        <p:txBody>
          <a:bodyPr wrap="square" rtlCol="0">
            <a:spAutoFit/>
          </a:bodyPr>
          <a:lstStyle/>
          <a:p>
            <a:r>
              <a:rPr lang="en-US" sz="2800" dirty="0" smtClean="0">
                <a:solidFill>
                  <a:schemeClr val="bg1"/>
                </a:solidFill>
                <a:latin typeface="Nunito"/>
                <a:ea typeface="Nunito"/>
              </a:rPr>
              <a:t>Future Work</a:t>
            </a:r>
            <a:endParaRPr lang="en-US" sz="2800" dirty="0">
              <a:solidFill>
                <a:schemeClr val="bg1"/>
              </a:solidFill>
              <a:latin typeface="Nunito"/>
              <a:ea typeface="Nunito"/>
            </a:endParaRPr>
          </a:p>
        </p:txBody>
      </p:sp>
      <p:sp>
        <p:nvSpPr>
          <p:cNvPr id="13" name="TextBox 12"/>
          <p:cNvSpPr txBox="1"/>
          <p:nvPr/>
        </p:nvSpPr>
        <p:spPr>
          <a:xfrm>
            <a:off x="848270" y="6330935"/>
            <a:ext cx="12489358" cy="1200329"/>
          </a:xfrm>
          <a:prstGeom prst="rect">
            <a:avLst/>
          </a:prstGeom>
          <a:noFill/>
        </p:spPr>
        <p:txBody>
          <a:bodyPr wrap="square" rtlCol="0">
            <a:spAutoFit/>
          </a:bodyPr>
          <a:lstStyle/>
          <a:p>
            <a:pPr algn="just"/>
            <a:r>
              <a:rPr lang="en-US" dirty="0" smtClean="0">
                <a:solidFill>
                  <a:schemeClr val="bg1"/>
                </a:solidFill>
                <a:latin typeface="PT Sans"/>
                <a:ea typeface="PT Sans"/>
              </a:rPr>
              <a:t>In the future, we plan to expand our tennis court booking platform by developing a mobile app for easier access, partnering with more facilities to increase court availability, and introducing advanced features like group bookings, AI-powered recommendations, and loyalty programs. We're also exploring the integration of coaching services, virtual training options, and community features to create a more comprehensive and engaging experience for our users.</a:t>
            </a:r>
            <a:endParaRPr lang="en-US" dirty="0">
              <a:solidFill>
                <a:schemeClr val="bg1"/>
              </a:solidFill>
              <a:latin typeface="PT Sans"/>
              <a:ea typeface="PT Sans"/>
            </a:endParaRPr>
          </a:p>
        </p:txBody>
      </p:sp>
    </p:spTree>
  </p:cSld>
  <p:clrMapOvr>
    <a:masterClrMapping/>
  </p:clrMapOvr>
  <p:transition advTm="2000">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7" name="Text 3"/>
          <p:cNvSpPr/>
          <p:nvPr/>
        </p:nvSpPr>
        <p:spPr>
          <a:xfrm>
            <a:off x="1141809" y="5797629"/>
            <a:ext cx="209193" cy="348496"/>
          </a:xfrm>
          <a:prstGeom prst="rect">
            <a:avLst/>
          </a:prstGeom>
          <a:noFill/>
          <a:ln/>
        </p:spPr>
        <p:txBody>
          <a:bodyPr wrap="none" rtlCol="0" anchor="t"/>
          <a:lstStyle/>
          <a:p>
            <a:pPr marL="0" indent="0" algn="ctr">
              <a:lnSpc>
                <a:spcPts val="2744"/>
              </a:lnSpc>
              <a:buNone/>
            </a:pPr>
            <a:endParaRPr lang="en-US" sz="2744" dirty="0"/>
          </a:p>
        </p:txBody>
      </p:sp>
      <p:sp>
        <p:nvSpPr>
          <p:cNvPr id="11" name="Text 7"/>
          <p:cNvSpPr/>
          <p:nvPr/>
        </p:nvSpPr>
        <p:spPr>
          <a:xfrm flipH="1">
            <a:off x="5664280" y="6057305"/>
            <a:ext cx="45719" cy="88820"/>
          </a:xfrm>
          <a:prstGeom prst="rect">
            <a:avLst/>
          </a:prstGeom>
          <a:noFill/>
          <a:ln/>
        </p:spPr>
        <p:txBody>
          <a:bodyPr wrap="none" rtlCol="0" anchor="t"/>
          <a:lstStyle/>
          <a:p>
            <a:pPr marL="0" indent="0" algn="ctr">
              <a:lnSpc>
                <a:spcPts val="2744"/>
              </a:lnSpc>
              <a:buNone/>
            </a:pPr>
            <a:endParaRPr lang="en-US" sz="2744" dirty="0"/>
          </a:p>
        </p:txBody>
      </p:sp>
      <p:sp>
        <p:nvSpPr>
          <p:cNvPr id="15" name="Text 11"/>
          <p:cNvSpPr/>
          <p:nvPr/>
        </p:nvSpPr>
        <p:spPr>
          <a:xfrm>
            <a:off x="9768364" y="5797629"/>
            <a:ext cx="209193" cy="348496"/>
          </a:xfrm>
          <a:prstGeom prst="rect">
            <a:avLst/>
          </a:prstGeom>
          <a:noFill/>
          <a:ln/>
        </p:spPr>
        <p:txBody>
          <a:bodyPr wrap="none" rtlCol="0" anchor="t"/>
          <a:lstStyle/>
          <a:p>
            <a:pPr marL="0" indent="0" algn="ctr">
              <a:lnSpc>
                <a:spcPts val="2744"/>
              </a:lnSpc>
              <a:buNone/>
            </a:pPr>
            <a:endParaRPr lang="en-US" sz="2744" dirty="0"/>
          </a:p>
        </p:txBody>
      </p:sp>
      <p:sp>
        <p:nvSpPr>
          <p:cNvPr id="9" name="TextBox 8"/>
          <p:cNvSpPr txBox="1"/>
          <p:nvPr/>
        </p:nvSpPr>
        <p:spPr>
          <a:xfrm>
            <a:off x="930166" y="558073"/>
            <a:ext cx="10152993" cy="830997"/>
          </a:xfrm>
          <a:prstGeom prst="rect">
            <a:avLst/>
          </a:prstGeom>
          <a:noFill/>
        </p:spPr>
        <p:txBody>
          <a:bodyPr wrap="square" rtlCol="0">
            <a:spAutoFit/>
          </a:bodyPr>
          <a:lstStyle/>
          <a:p>
            <a:pPr algn="ctr"/>
            <a:r>
              <a:rPr lang="en-US" sz="4800" dirty="0" smtClean="0">
                <a:solidFill>
                  <a:schemeClr val="bg1"/>
                </a:solidFill>
              </a:rPr>
              <a:t>Organization Name : Perfetto Solutions</a:t>
            </a:r>
            <a:endParaRPr lang="en-US" sz="1600" dirty="0">
              <a:solidFill>
                <a:schemeClr val="bg1"/>
              </a:solidFill>
            </a:endParaRPr>
          </a:p>
        </p:txBody>
      </p:sp>
      <p:sp>
        <p:nvSpPr>
          <p:cNvPr id="10" name="TextBox 9"/>
          <p:cNvSpPr txBox="1"/>
          <p:nvPr/>
        </p:nvSpPr>
        <p:spPr>
          <a:xfrm>
            <a:off x="1141809" y="1861314"/>
            <a:ext cx="11864743" cy="1754326"/>
          </a:xfrm>
          <a:prstGeom prst="rect">
            <a:avLst/>
          </a:prstGeom>
          <a:noFill/>
        </p:spPr>
        <p:txBody>
          <a:bodyPr wrap="square" rtlCol="0">
            <a:spAutoFit/>
          </a:bodyPr>
          <a:lstStyle/>
          <a:p>
            <a:pPr algn="just">
              <a:buFont typeface="Arial" pitchFamily="34" charset="0"/>
              <a:buChar char="•"/>
            </a:pPr>
            <a:r>
              <a:rPr lang="en-US" sz="3600" dirty="0" smtClean="0">
                <a:solidFill>
                  <a:schemeClr val="bg1"/>
                </a:solidFill>
              </a:rPr>
              <a:t> Perfetto Solutions is a full-service software development and Mobile App company based in India. Our range of services include Mobile Apps development and Web Development.</a:t>
            </a:r>
            <a:endParaRPr lang="en-US" sz="1600" dirty="0">
              <a:solidFill>
                <a:schemeClr val="bg1"/>
              </a:solidFill>
            </a:endParaRPr>
          </a:p>
        </p:txBody>
      </p:sp>
      <p:pic>
        <p:nvPicPr>
          <p:cNvPr id="5122" name="Picture 2"/>
          <p:cNvPicPr>
            <a:picLocks noChangeAspect="1" noChangeArrowheads="1"/>
          </p:cNvPicPr>
          <p:nvPr/>
        </p:nvPicPr>
        <p:blipFill>
          <a:blip r:embed="rId4"/>
          <a:srcRect/>
          <a:stretch>
            <a:fillRect/>
          </a:stretch>
        </p:blipFill>
        <p:spPr bwMode="auto">
          <a:xfrm>
            <a:off x="1119366" y="4240924"/>
            <a:ext cx="6290441" cy="3058510"/>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9523116" y="3803291"/>
            <a:ext cx="3066482" cy="3988676"/>
          </a:xfrm>
          <a:prstGeom prst="rect">
            <a:avLst/>
          </a:prstGeom>
          <a:noFill/>
          <a:ln w="9525">
            <a:solidFill>
              <a:schemeClr val="bg1">
                <a:lumMod val="50000"/>
              </a:schemeClr>
            </a:solidFill>
            <a:miter lim="800000"/>
            <a:headEnd/>
            <a:tailEnd/>
          </a:ln>
          <a:effectLst/>
        </p:spPr>
      </p:pic>
    </p:spTree>
  </p:cSld>
  <p:clrMapOvr>
    <a:masterClrMapping/>
  </p:clrMapOvr>
  <p:transition advTm="2000">
    <p:blind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7" name="Text 3"/>
          <p:cNvSpPr/>
          <p:nvPr/>
        </p:nvSpPr>
        <p:spPr>
          <a:xfrm>
            <a:off x="1141809" y="5797629"/>
            <a:ext cx="209193" cy="348496"/>
          </a:xfrm>
          <a:prstGeom prst="rect">
            <a:avLst/>
          </a:prstGeom>
          <a:noFill/>
          <a:ln/>
        </p:spPr>
        <p:txBody>
          <a:bodyPr wrap="none" rtlCol="0" anchor="t"/>
          <a:lstStyle/>
          <a:p>
            <a:pPr marL="0" indent="0" algn="ctr">
              <a:lnSpc>
                <a:spcPts val="2744"/>
              </a:lnSpc>
              <a:buNone/>
            </a:pPr>
            <a:endParaRPr lang="en-US" sz="2744" dirty="0"/>
          </a:p>
        </p:txBody>
      </p:sp>
      <p:sp>
        <p:nvSpPr>
          <p:cNvPr id="11" name="Text 7"/>
          <p:cNvSpPr/>
          <p:nvPr/>
        </p:nvSpPr>
        <p:spPr>
          <a:xfrm flipH="1">
            <a:off x="5664280" y="6057305"/>
            <a:ext cx="45719" cy="88820"/>
          </a:xfrm>
          <a:prstGeom prst="rect">
            <a:avLst/>
          </a:prstGeom>
          <a:noFill/>
          <a:ln/>
        </p:spPr>
        <p:txBody>
          <a:bodyPr wrap="none" rtlCol="0" anchor="t"/>
          <a:lstStyle/>
          <a:p>
            <a:pPr marL="0" indent="0" algn="ctr">
              <a:lnSpc>
                <a:spcPts val="2744"/>
              </a:lnSpc>
              <a:buNone/>
            </a:pPr>
            <a:endParaRPr lang="en-US" sz="2744" dirty="0"/>
          </a:p>
        </p:txBody>
      </p:sp>
      <p:sp>
        <p:nvSpPr>
          <p:cNvPr id="15" name="Text 11"/>
          <p:cNvSpPr/>
          <p:nvPr/>
        </p:nvSpPr>
        <p:spPr>
          <a:xfrm>
            <a:off x="9768364" y="5797629"/>
            <a:ext cx="209193" cy="348496"/>
          </a:xfrm>
          <a:prstGeom prst="rect">
            <a:avLst/>
          </a:prstGeom>
          <a:noFill/>
          <a:ln/>
        </p:spPr>
        <p:txBody>
          <a:bodyPr wrap="none" rtlCol="0" anchor="t"/>
          <a:lstStyle/>
          <a:p>
            <a:pPr marL="0" indent="0" algn="ctr">
              <a:lnSpc>
                <a:spcPts val="2744"/>
              </a:lnSpc>
              <a:buNone/>
            </a:pPr>
            <a:endParaRPr lang="en-US" sz="2744" dirty="0"/>
          </a:p>
        </p:txBody>
      </p:sp>
      <p:pic>
        <p:nvPicPr>
          <p:cNvPr id="1026" name="Picture 2"/>
          <p:cNvPicPr>
            <a:picLocks noChangeAspect="1" noChangeArrowheads="1"/>
          </p:cNvPicPr>
          <p:nvPr/>
        </p:nvPicPr>
        <p:blipFill>
          <a:blip r:embed="rId4"/>
          <a:srcRect/>
          <a:stretch>
            <a:fillRect/>
          </a:stretch>
        </p:blipFill>
        <p:spPr bwMode="auto">
          <a:xfrm>
            <a:off x="740979" y="2145091"/>
            <a:ext cx="6998400" cy="5310872"/>
          </a:xfrm>
          <a:prstGeom prst="rect">
            <a:avLst/>
          </a:prstGeom>
          <a:noFill/>
          <a:ln w="9525">
            <a:noFill/>
            <a:miter lim="800000"/>
            <a:headEnd/>
            <a:tailEnd/>
          </a:ln>
          <a:effectLst/>
        </p:spPr>
      </p:pic>
      <p:sp>
        <p:nvSpPr>
          <p:cNvPr id="9" name="TextBox 8"/>
          <p:cNvSpPr txBox="1"/>
          <p:nvPr/>
        </p:nvSpPr>
        <p:spPr>
          <a:xfrm>
            <a:off x="930166" y="558073"/>
            <a:ext cx="3578771" cy="923330"/>
          </a:xfrm>
          <a:prstGeom prst="rect">
            <a:avLst/>
          </a:prstGeom>
          <a:noFill/>
        </p:spPr>
        <p:txBody>
          <a:bodyPr wrap="square" rtlCol="0">
            <a:spAutoFit/>
          </a:bodyPr>
          <a:lstStyle/>
          <a:p>
            <a:pPr algn="ctr"/>
            <a:r>
              <a:rPr lang="en-US" sz="5400" dirty="0" smtClean="0">
                <a:solidFill>
                  <a:schemeClr val="bg1"/>
                </a:solidFill>
              </a:rPr>
              <a:t>User Login</a:t>
            </a:r>
            <a:endParaRPr lang="en-US" dirty="0">
              <a:solidFill>
                <a:schemeClr val="bg1"/>
              </a:solidFill>
            </a:endParaRPr>
          </a:p>
        </p:txBody>
      </p:sp>
      <p:sp>
        <p:nvSpPr>
          <p:cNvPr id="10" name="TextBox 9"/>
          <p:cNvSpPr txBox="1"/>
          <p:nvPr/>
        </p:nvSpPr>
        <p:spPr>
          <a:xfrm>
            <a:off x="7961586" y="2239687"/>
            <a:ext cx="6385035" cy="5016758"/>
          </a:xfrm>
          <a:prstGeom prst="rect">
            <a:avLst/>
          </a:prstGeom>
          <a:noFill/>
        </p:spPr>
        <p:txBody>
          <a:bodyPr wrap="square" rtlCol="0">
            <a:spAutoFit/>
          </a:bodyPr>
          <a:lstStyle/>
          <a:p>
            <a:pPr algn="just"/>
            <a:r>
              <a:rPr lang="en-US" sz="4000" dirty="0" smtClean="0">
                <a:solidFill>
                  <a:schemeClr val="bg1"/>
                </a:solidFill>
              </a:rPr>
              <a:t>Welcome to the Tennis Court Booking system. Please log in with your username or email and password to access your account, manage your bookings, and enjoy seamless scheduling of your tennis sessions.</a:t>
            </a:r>
            <a:endParaRPr lang="en-US" dirty="0">
              <a:solidFill>
                <a:schemeClr val="bg1"/>
              </a:solidFill>
            </a:endParaRPr>
          </a:p>
        </p:txBody>
      </p:sp>
    </p:spTree>
  </p:cSld>
  <p:clrMapOvr>
    <a:masterClrMapping/>
  </p:clrMapOvr>
  <p:transition advTm="2000">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541378" y="5043509"/>
            <a:ext cx="5809059" cy="726043"/>
          </a:xfrm>
          <a:prstGeom prst="rect">
            <a:avLst/>
          </a:prstGeom>
          <a:noFill/>
          <a:ln/>
        </p:spPr>
        <p:txBody>
          <a:bodyPr wrap="none" rtlCol="0" anchor="t"/>
          <a:lstStyle/>
          <a:p>
            <a:pPr marL="0" indent="0">
              <a:lnSpc>
                <a:spcPts val="5718"/>
              </a:lnSpc>
              <a:buNone/>
            </a:pPr>
            <a:endParaRPr lang="en-US" sz="4574" dirty="0"/>
          </a:p>
        </p:txBody>
      </p:sp>
      <p:sp>
        <p:nvSpPr>
          <p:cNvPr id="7" name="Text 3"/>
          <p:cNvSpPr/>
          <p:nvPr/>
        </p:nvSpPr>
        <p:spPr>
          <a:xfrm>
            <a:off x="784872" y="6170631"/>
            <a:ext cx="2904530" cy="363141"/>
          </a:xfrm>
          <a:prstGeom prst="rect">
            <a:avLst/>
          </a:prstGeom>
          <a:noFill/>
          <a:ln/>
        </p:spPr>
        <p:txBody>
          <a:bodyPr wrap="none" rtlCol="0" anchor="t"/>
          <a:lstStyle/>
          <a:p>
            <a:pPr marL="0" indent="0">
              <a:lnSpc>
                <a:spcPts val="2859"/>
              </a:lnSpc>
              <a:buNone/>
            </a:pPr>
            <a:endParaRPr lang="en-US" sz="2287" dirty="0"/>
          </a:p>
        </p:txBody>
      </p:sp>
      <p:pic>
        <p:nvPicPr>
          <p:cNvPr id="1026" name="Picture 2"/>
          <p:cNvPicPr>
            <a:picLocks noChangeAspect="1" noChangeArrowheads="1"/>
          </p:cNvPicPr>
          <p:nvPr/>
        </p:nvPicPr>
        <p:blipFill>
          <a:blip r:embed="rId4"/>
          <a:srcRect/>
          <a:stretch>
            <a:fillRect/>
          </a:stretch>
        </p:blipFill>
        <p:spPr bwMode="auto">
          <a:xfrm>
            <a:off x="541378" y="2687005"/>
            <a:ext cx="6998400" cy="4756939"/>
          </a:xfrm>
          <a:prstGeom prst="rect">
            <a:avLst/>
          </a:prstGeom>
          <a:noFill/>
          <a:ln w="9525">
            <a:noFill/>
            <a:miter lim="800000"/>
            <a:headEnd/>
            <a:tailEnd/>
          </a:ln>
          <a:effectLst/>
        </p:spPr>
      </p:pic>
      <p:sp>
        <p:nvSpPr>
          <p:cNvPr id="17" name="TextBox 16"/>
          <p:cNvSpPr txBox="1"/>
          <p:nvPr/>
        </p:nvSpPr>
        <p:spPr>
          <a:xfrm>
            <a:off x="541378" y="735950"/>
            <a:ext cx="5470634" cy="923330"/>
          </a:xfrm>
          <a:prstGeom prst="rect">
            <a:avLst/>
          </a:prstGeom>
          <a:noFill/>
        </p:spPr>
        <p:txBody>
          <a:bodyPr wrap="square" rtlCol="0">
            <a:spAutoFit/>
          </a:bodyPr>
          <a:lstStyle/>
          <a:p>
            <a:pPr algn="ctr"/>
            <a:r>
              <a:rPr lang="en-US" sz="5400" dirty="0" smtClean="0">
                <a:solidFill>
                  <a:schemeClr val="bg1"/>
                </a:solidFill>
              </a:rPr>
              <a:t>User Registration</a:t>
            </a:r>
            <a:endParaRPr lang="en-US" dirty="0">
              <a:solidFill>
                <a:schemeClr val="bg1"/>
              </a:solidFill>
            </a:endParaRPr>
          </a:p>
        </p:txBody>
      </p:sp>
      <p:sp>
        <p:nvSpPr>
          <p:cNvPr id="18" name="TextBox 17"/>
          <p:cNvSpPr txBox="1"/>
          <p:nvPr/>
        </p:nvSpPr>
        <p:spPr>
          <a:xfrm>
            <a:off x="7835462" y="2687005"/>
            <a:ext cx="6353504" cy="5109091"/>
          </a:xfrm>
          <a:prstGeom prst="rect">
            <a:avLst/>
          </a:prstGeom>
          <a:noFill/>
        </p:spPr>
        <p:txBody>
          <a:bodyPr wrap="square" rtlCol="0">
            <a:spAutoFit/>
          </a:bodyPr>
          <a:lstStyle/>
          <a:p>
            <a:pPr algn="just"/>
            <a:r>
              <a:rPr lang="en-US" sz="4400" dirty="0" smtClean="0">
                <a:solidFill>
                  <a:schemeClr val="bg1"/>
                </a:solidFill>
              </a:rPr>
              <a:t>Join our platform by completing the simple registration process, providing the necessary details to create your personalized tennis court booking account.</a:t>
            </a:r>
          </a:p>
          <a:p>
            <a:endParaRPr lang="en-US" dirty="0"/>
          </a:p>
        </p:txBody>
      </p:sp>
    </p:spTree>
  </p:cSld>
  <p:clrMapOvr>
    <a:masterClrMapping/>
  </p:clrMapOvr>
  <p:transition advTm="2000">
    <p:checke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0002E">
              <a:alpha val="75000"/>
            </a:srgbClr>
          </a:solidFill>
          <a:ln/>
        </p:spPr>
      </p:sp>
      <p:sp>
        <p:nvSpPr>
          <p:cNvPr id="8" name="Text 2"/>
          <p:cNvSpPr/>
          <p:nvPr/>
        </p:nvSpPr>
        <p:spPr>
          <a:xfrm>
            <a:off x="7658837" y="3138237"/>
            <a:ext cx="2586038" cy="323255"/>
          </a:xfrm>
          <a:prstGeom prst="rect">
            <a:avLst/>
          </a:prstGeom>
          <a:noFill/>
          <a:ln/>
        </p:spPr>
        <p:txBody>
          <a:bodyPr wrap="none" rtlCol="0" anchor="t"/>
          <a:lstStyle/>
          <a:p>
            <a:pPr>
              <a:lnSpc>
                <a:spcPts val="2545"/>
              </a:lnSpc>
            </a:pPr>
            <a:r>
              <a:rPr lang="en-US" sz="2036" b="1" dirty="0" smtClean="0">
                <a:solidFill>
                  <a:srgbClr val="FFFFFF"/>
                </a:solidFill>
                <a:latin typeface="Nunito" pitchFamily="34" charset="0"/>
                <a:ea typeface="Nunito" pitchFamily="34" charset="-122"/>
                <a:cs typeface="Nunito" pitchFamily="34" charset="-120"/>
              </a:rPr>
              <a:t>             Email :- </a:t>
            </a:r>
            <a:r>
              <a:rPr lang="en-US" sz="2400" dirty="0" smtClean="0">
                <a:solidFill>
                  <a:srgbClr val="FFFFFF"/>
                </a:solidFill>
                <a:latin typeface="PT Sans" pitchFamily="34" charset="0"/>
                <a:ea typeface="PT Sans" pitchFamily="34" charset="-122"/>
                <a:cs typeface="PT Sans" pitchFamily="34" charset="-120"/>
              </a:rPr>
              <a:t>MandaliyaAkshar@gmail.com </a:t>
            </a:r>
            <a:endParaRPr lang="en-US" sz="2400" dirty="0" smtClean="0"/>
          </a:p>
          <a:p>
            <a:pPr marL="0" indent="0" algn="l">
              <a:lnSpc>
                <a:spcPts val="2545"/>
              </a:lnSpc>
              <a:buNone/>
            </a:pPr>
            <a:endParaRPr lang="en-US" sz="2036" dirty="0"/>
          </a:p>
        </p:txBody>
      </p:sp>
      <p:sp>
        <p:nvSpPr>
          <p:cNvPr id="11" name="Text 4"/>
          <p:cNvSpPr/>
          <p:nvPr/>
        </p:nvSpPr>
        <p:spPr>
          <a:xfrm>
            <a:off x="8586694" y="5029935"/>
            <a:ext cx="2586038" cy="323255"/>
          </a:xfrm>
          <a:prstGeom prst="rect">
            <a:avLst/>
          </a:prstGeom>
          <a:noFill/>
          <a:ln/>
        </p:spPr>
        <p:txBody>
          <a:bodyPr wrap="none" rtlCol="0" anchor="t"/>
          <a:lstStyle/>
          <a:p>
            <a:pPr marL="0" indent="0" algn="l">
              <a:lnSpc>
                <a:spcPts val="2545"/>
              </a:lnSpc>
              <a:buNone/>
            </a:pPr>
            <a:r>
              <a:rPr lang="en-US" sz="2036" b="1" dirty="0" smtClean="0">
                <a:solidFill>
                  <a:srgbClr val="FFFFFF"/>
                </a:solidFill>
                <a:latin typeface="Nunito" pitchFamily="34" charset="0"/>
                <a:ea typeface="Nunito" pitchFamily="34" charset="-122"/>
                <a:cs typeface="Nunito" pitchFamily="34" charset="-120"/>
              </a:rPr>
              <a:t>Phone :- 1234567890</a:t>
            </a:r>
            <a:endParaRPr lang="en-US" sz="2036" dirty="0"/>
          </a:p>
        </p:txBody>
      </p:sp>
      <p:sp>
        <p:nvSpPr>
          <p:cNvPr id="14" name="Text 6"/>
          <p:cNvSpPr/>
          <p:nvPr/>
        </p:nvSpPr>
        <p:spPr>
          <a:xfrm>
            <a:off x="8444800" y="6986568"/>
            <a:ext cx="2586038" cy="323255"/>
          </a:xfrm>
          <a:prstGeom prst="rect">
            <a:avLst/>
          </a:prstGeom>
          <a:noFill/>
          <a:ln/>
        </p:spPr>
        <p:txBody>
          <a:bodyPr wrap="none" rtlCol="0" anchor="t"/>
          <a:lstStyle/>
          <a:p>
            <a:pPr>
              <a:lnSpc>
                <a:spcPts val="2545"/>
              </a:lnSpc>
            </a:pPr>
            <a:r>
              <a:rPr lang="en-US" sz="2036" b="1" dirty="0">
                <a:solidFill>
                  <a:srgbClr val="FFFFFF"/>
                </a:solidFill>
                <a:latin typeface="Nunito" pitchFamily="34" charset="0"/>
                <a:ea typeface="Nunito" pitchFamily="34" charset="-122"/>
                <a:cs typeface="Nunito" pitchFamily="34" charset="-120"/>
              </a:rPr>
              <a:t>Social </a:t>
            </a:r>
            <a:r>
              <a:rPr lang="en-US" sz="2036" b="1" dirty="0" smtClean="0">
                <a:solidFill>
                  <a:srgbClr val="FFFFFF"/>
                </a:solidFill>
                <a:latin typeface="Nunito" pitchFamily="34" charset="0"/>
                <a:ea typeface="Nunito" pitchFamily="34" charset="-122"/>
                <a:cs typeface="Nunito" pitchFamily="34" charset="-120"/>
              </a:rPr>
              <a:t>Media :- </a:t>
            </a:r>
            <a:r>
              <a:rPr lang="en-US" sz="2400" dirty="0" smtClean="0">
                <a:solidFill>
                  <a:srgbClr val="FFFFFF"/>
                </a:solidFill>
                <a:latin typeface="PT Sans" pitchFamily="34" charset="0"/>
                <a:ea typeface="PT Sans" pitchFamily="34" charset="-122"/>
                <a:cs typeface="PT Sans" pitchFamily="34" charset="-120"/>
              </a:rPr>
              <a:t>@tenniscourtbooking</a:t>
            </a:r>
            <a:endParaRPr lang="en-US" sz="2400" dirty="0" smtClean="0"/>
          </a:p>
          <a:p>
            <a:pPr marL="0" indent="0" algn="l">
              <a:lnSpc>
                <a:spcPts val="2545"/>
              </a:lnSpc>
              <a:buNone/>
            </a:pPr>
            <a:endParaRPr lang="en-US" sz="2036" dirty="0"/>
          </a:p>
        </p:txBody>
      </p:sp>
      <p:pic>
        <p:nvPicPr>
          <p:cNvPr id="2050" name="Picture 2"/>
          <p:cNvPicPr>
            <a:picLocks noChangeAspect="1" noChangeArrowheads="1"/>
          </p:cNvPicPr>
          <p:nvPr/>
        </p:nvPicPr>
        <p:blipFill>
          <a:blip r:embed="rId4"/>
          <a:srcRect/>
          <a:stretch>
            <a:fillRect/>
          </a:stretch>
        </p:blipFill>
        <p:spPr bwMode="auto">
          <a:xfrm>
            <a:off x="659476" y="3032448"/>
            <a:ext cx="6846078" cy="4471954"/>
          </a:xfrm>
          <a:prstGeom prst="rect">
            <a:avLst/>
          </a:prstGeom>
          <a:noFill/>
          <a:ln w="9525">
            <a:noFill/>
            <a:miter lim="800000"/>
            <a:headEnd/>
            <a:tailEnd/>
          </a:ln>
          <a:effectLst/>
        </p:spPr>
      </p:pic>
      <p:sp>
        <p:nvSpPr>
          <p:cNvPr id="19" name="TextBox 18"/>
          <p:cNvSpPr txBox="1"/>
          <p:nvPr/>
        </p:nvSpPr>
        <p:spPr>
          <a:xfrm>
            <a:off x="867103" y="441427"/>
            <a:ext cx="6306207" cy="830997"/>
          </a:xfrm>
          <a:prstGeom prst="rect">
            <a:avLst/>
          </a:prstGeom>
          <a:noFill/>
        </p:spPr>
        <p:txBody>
          <a:bodyPr wrap="square" rtlCol="0">
            <a:spAutoFit/>
          </a:bodyPr>
          <a:lstStyle/>
          <a:p>
            <a:r>
              <a:rPr lang="en-US" sz="4800" dirty="0" smtClean="0">
                <a:solidFill>
                  <a:schemeClr val="bg1"/>
                </a:solidFill>
              </a:rPr>
              <a:t>Contact Us</a:t>
            </a:r>
            <a:endParaRPr lang="en-US" sz="2400" dirty="0">
              <a:solidFill>
                <a:schemeClr val="bg1"/>
              </a:solidFill>
            </a:endParaRPr>
          </a:p>
        </p:txBody>
      </p:sp>
      <p:pic>
        <p:nvPicPr>
          <p:cNvPr id="20" name="Image 3" descr="preencoded.png"/>
          <p:cNvPicPr>
            <a:picLocks noChangeAspect="1"/>
          </p:cNvPicPr>
          <p:nvPr/>
        </p:nvPicPr>
        <p:blipFill>
          <a:blip r:embed="rId5"/>
          <a:stretch>
            <a:fillRect/>
          </a:stretch>
        </p:blipFill>
        <p:spPr>
          <a:xfrm>
            <a:off x="7712849" y="3041499"/>
            <a:ext cx="549473" cy="549473"/>
          </a:xfrm>
          <a:prstGeom prst="rect">
            <a:avLst/>
          </a:prstGeom>
        </p:spPr>
      </p:pic>
      <p:pic>
        <p:nvPicPr>
          <p:cNvPr id="21" name="Image 4" descr="preencoded.png"/>
          <p:cNvPicPr>
            <a:picLocks noChangeAspect="1"/>
          </p:cNvPicPr>
          <p:nvPr/>
        </p:nvPicPr>
        <p:blipFill>
          <a:blip r:embed="rId6"/>
          <a:stretch>
            <a:fillRect/>
          </a:stretch>
        </p:blipFill>
        <p:spPr>
          <a:xfrm>
            <a:off x="7721901" y="4929845"/>
            <a:ext cx="549473" cy="549473"/>
          </a:xfrm>
          <a:prstGeom prst="rect">
            <a:avLst/>
          </a:prstGeom>
        </p:spPr>
      </p:pic>
      <p:pic>
        <p:nvPicPr>
          <p:cNvPr id="22" name="Image 5" descr="preencoded.png"/>
          <p:cNvPicPr>
            <a:picLocks noChangeAspect="1"/>
          </p:cNvPicPr>
          <p:nvPr/>
        </p:nvPicPr>
        <p:blipFill>
          <a:blip r:embed="rId7"/>
          <a:stretch>
            <a:fillRect/>
          </a:stretch>
        </p:blipFill>
        <p:spPr>
          <a:xfrm>
            <a:off x="7727457" y="6844674"/>
            <a:ext cx="549473" cy="549473"/>
          </a:xfrm>
          <a:prstGeom prst="rect">
            <a:avLst/>
          </a:prstGeom>
        </p:spPr>
      </p:pic>
      <p:sp>
        <p:nvSpPr>
          <p:cNvPr id="12" name="TextBox 11"/>
          <p:cNvSpPr txBox="1"/>
          <p:nvPr/>
        </p:nvSpPr>
        <p:spPr>
          <a:xfrm>
            <a:off x="898630" y="1493148"/>
            <a:ext cx="12517820" cy="923330"/>
          </a:xfrm>
          <a:prstGeom prst="rect">
            <a:avLst/>
          </a:prstGeom>
          <a:noFill/>
        </p:spPr>
        <p:txBody>
          <a:bodyPr wrap="square" rtlCol="0">
            <a:spAutoFit/>
          </a:bodyPr>
          <a:lstStyle/>
          <a:p>
            <a:pPr algn="just"/>
            <a:r>
              <a:rPr lang="en-US" dirty="0" smtClean="0">
                <a:solidFill>
                  <a:schemeClr val="bg1"/>
                </a:solidFill>
              </a:rPr>
              <a:t>For any inquiries, assistance with bookings, or feedback, please don’t hesitate to reach out to us. You can contact our support team via email at support@tenniscourtbooking.com or call us at +1-234-567-890. Our team is available from Monday to Friday, 9 AM to 6 PM, to help ensure you have the best experience with our tennis court booking system. We look forward to hearing from you!</a:t>
            </a:r>
            <a:endParaRPr lang="en-US" dirty="0">
              <a:solidFill>
                <a:schemeClr val="bg1"/>
              </a:solidFill>
            </a:endParaRPr>
          </a:p>
        </p:txBody>
      </p:sp>
    </p:spTree>
  </p:cSld>
  <p:clrMapOvr>
    <a:masterClrMapping/>
  </p:clrMapOvr>
  <p:transition advTm="2000">
    <p:push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621851" y="472550"/>
            <a:ext cx="580905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Types of Courts</a:t>
            </a:r>
            <a:endParaRPr lang="en-US" sz="4574" dirty="0"/>
          </a:p>
        </p:txBody>
      </p:sp>
      <p:sp>
        <p:nvSpPr>
          <p:cNvPr id="5" name="Text 2"/>
          <p:cNvSpPr/>
          <p:nvPr/>
        </p:nvSpPr>
        <p:spPr>
          <a:xfrm>
            <a:off x="997862" y="1623848"/>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Clay </a:t>
            </a:r>
            <a:r>
              <a:rPr lang="en-US" sz="2287" b="1" dirty="0" smtClean="0">
                <a:solidFill>
                  <a:srgbClr val="FFFFFF"/>
                </a:solidFill>
                <a:latin typeface="Nunito" pitchFamily="34" charset="0"/>
                <a:ea typeface="Nunito" pitchFamily="34" charset="-122"/>
                <a:cs typeface="Nunito" pitchFamily="34" charset="-120"/>
              </a:rPr>
              <a:t>Courts</a:t>
            </a:r>
          </a:p>
          <a:p>
            <a:pPr marL="0" indent="0">
              <a:lnSpc>
                <a:spcPts val="2859"/>
              </a:lnSpc>
              <a:buNone/>
            </a:pPr>
            <a:endParaRPr lang="en-US" sz="2287" dirty="0"/>
          </a:p>
        </p:txBody>
      </p:sp>
      <p:sp>
        <p:nvSpPr>
          <p:cNvPr id="6" name="Text 3"/>
          <p:cNvSpPr/>
          <p:nvPr/>
        </p:nvSpPr>
        <p:spPr>
          <a:xfrm>
            <a:off x="968693" y="4206832"/>
            <a:ext cx="3828931" cy="790099"/>
          </a:xfrm>
          <a:prstGeom prst="rect">
            <a:avLst/>
          </a:prstGeom>
          <a:noFill/>
          <a:ln/>
        </p:spPr>
        <p:txBody>
          <a:bodyPr wrap="square" rtlCol="0" anchor="t"/>
          <a:lstStyle/>
          <a:p>
            <a:pPr marL="0" indent="0" algn="just">
              <a:lnSpc>
                <a:spcPts val="3110"/>
              </a:lnSpc>
              <a:buNone/>
            </a:pPr>
            <a:r>
              <a:rPr lang="en-US" sz="1944" dirty="0">
                <a:solidFill>
                  <a:srgbClr val="FFFFFF"/>
                </a:solidFill>
                <a:latin typeface="PT Sans" pitchFamily="34" charset="0"/>
                <a:ea typeface="PT Sans" pitchFamily="34" charset="-122"/>
                <a:cs typeface="PT Sans" pitchFamily="34" charset="-120"/>
              </a:rPr>
              <a:t>Smooth, red-colored surface providing a slower game.</a:t>
            </a:r>
            <a:endParaRPr lang="en-US" sz="1944" dirty="0"/>
          </a:p>
        </p:txBody>
      </p:sp>
      <p:sp>
        <p:nvSpPr>
          <p:cNvPr id="7" name="Text 4"/>
          <p:cNvSpPr/>
          <p:nvPr/>
        </p:nvSpPr>
        <p:spPr>
          <a:xfrm>
            <a:off x="5407462" y="1671126"/>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Hard Courts</a:t>
            </a:r>
            <a:endParaRPr lang="en-US" sz="2287" dirty="0"/>
          </a:p>
        </p:txBody>
      </p:sp>
      <p:sp>
        <p:nvSpPr>
          <p:cNvPr id="8" name="Text 5"/>
          <p:cNvSpPr/>
          <p:nvPr/>
        </p:nvSpPr>
        <p:spPr>
          <a:xfrm>
            <a:off x="5407462" y="4191066"/>
            <a:ext cx="3828931" cy="790099"/>
          </a:xfrm>
          <a:prstGeom prst="rect">
            <a:avLst/>
          </a:prstGeom>
          <a:noFill/>
          <a:ln/>
        </p:spPr>
        <p:txBody>
          <a:bodyPr wrap="square" rtlCol="0" anchor="t"/>
          <a:lstStyle/>
          <a:p>
            <a:pPr marL="0" indent="0" algn="just">
              <a:lnSpc>
                <a:spcPts val="3110"/>
              </a:lnSpc>
              <a:buNone/>
            </a:pPr>
            <a:r>
              <a:rPr lang="en-US" sz="1944" dirty="0">
                <a:solidFill>
                  <a:srgbClr val="FFFFFF"/>
                </a:solidFill>
                <a:latin typeface="PT Sans" pitchFamily="34" charset="0"/>
                <a:ea typeface="PT Sans" pitchFamily="34" charset="-122"/>
                <a:cs typeface="PT Sans" pitchFamily="34" charset="-120"/>
              </a:rPr>
              <a:t>Durable, all-weather courts with a faster pace.</a:t>
            </a:r>
            <a:endParaRPr lang="en-US" sz="1944" dirty="0"/>
          </a:p>
        </p:txBody>
      </p:sp>
      <p:sp>
        <p:nvSpPr>
          <p:cNvPr id="9" name="Text 6"/>
          <p:cNvSpPr/>
          <p:nvPr/>
        </p:nvSpPr>
        <p:spPr>
          <a:xfrm>
            <a:off x="9609748" y="1712784"/>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Grass Courts</a:t>
            </a:r>
            <a:endParaRPr lang="en-US" sz="2287" dirty="0"/>
          </a:p>
        </p:txBody>
      </p:sp>
      <p:sp>
        <p:nvSpPr>
          <p:cNvPr id="10" name="Text 7"/>
          <p:cNvSpPr/>
          <p:nvPr/>
        </p:nvSpPr>
        <p:spPr>
          <a:xfrm>
            <a:off x="9655159" y="4211782"/>
            <a:ext cx="3828931" cy="790099"/>
          </a:xfrm>
          <a:prstGeom prst="rect">
            <a:avLst/>
          </a:prstGeom>
          <a:noFill/>
          <a:ln/>
        </p:spPr>
        <p:txBody>
          <a:bodyPr wrap="square" rtlCol="0" anchor="t"/>
          <a:lstStyle/>
          <a:p>
            <a:pPr marL="0" indent="0" algn="just">
              <a:lnSpc>
                <a:spcPts val="3110"/>
              </a:lnSpc>
              <a:buNone/>
            </a:pPr>
            <a:r>
              <a:rPr lang="en-US" sz="1944" dirty="0">
                <a:solidFill>
                  <a:srgbClr val="FFFFFF"/>
                </a:solidFill>
                <a:latin typeface="PT Sans" pitchFamily="34" charset="0"/>
                <a:ea typeface="PT Sans" pitchFamily="34" charset="-122"/>
                <a:cs typeface="PT Sans" pitchFamily="34" charset="-120"/>
              </a:rPr>
              <a:t>Lush, green surface requiring more precise footwork.</a:t>
            </a:r>
            <a:endParaRPr lang="en-US" sz="1944" dirty="0"/>
          </a:p>
        </p:txBody>
      </p:sp>
      <p:pic>
        <p:nvPicPr>
          <p:cNvPr id="12" name="Picture 11" descr="Clay.jpeg"/>
          <p:cNvPicPr>
            <a:picLocks noChangeAspect="1"/>
          </p:cNvPicPr>
          <p:nvPr/>
        </p:nvPicPr>
        <p:blipFill>
          <a:blip r:embed="rId4"/>
          <a:stretch>
            <a:fillRect/>
          </a:stretch>
        </p:blipFill>
        <p:spPr>
          <a:xfrm>
            <a:off x="968693" y="2188841"/>
            <a:ext cx="2933699" cy="1828799"/>
          </a:xfrm>
          <a:prstGeom prst="rect">
            <a:avLst/>
          </a:prstGeom>
        </p:spPr>
      </p:pic>
      <p:pic>
        <p:nvPicPr>
          <p:cNvPr id="13" name="Picture 12" descr="Carpet.jpeg"/>
          <p:cNvPicPr>
            <a:picLocks noChangeAspect="1"/>
          </p:cNvPicPr>
          <p:nvPr/>
        </p:nvPicPr>
        <p:blipFill>
          <a:blip r:embed="rId5"/>
          <a:stretch>
            <a:fillRect/>
          </a:stretch>
        </p:blipFill>
        <p:spPr>
          <a:xfrm>
            <a:off x="5407462" y="2168541"/>
            <a:ext cx="2933700" cy="1828800"/>
          </a:xfrm>
          <a:prstGeom prst="rect">
            <a:avLst/>
          </a:prstGeom>
        </p:spPr>
      </p:pic>
      <p:pic>
        <p:nvPicPr>
          <p:cNvPr id="14" name="Picture 13" descr="Grass.jpg"/>
          <p:cNvPicPr>
            <a:picLocks noChangeAspect="1"/>
          </p:cNvPicPr>
          <p:nvPr/>
        </p:nvPicPr>
        <p:blipFill>
          <a:blip r:embed="rId6"/>
          <a:stretch>
            <a:fillRect/>
          </a:stretch>
        </p:blipFill>
        <p:spPr>
          <a:xfrm>
            <a:off x="9723399" y="2197817"/>
            <a:ext cx="2908072" cy="1839600"/>
          </a:xfrm>
          <a:prstGeom prst="rect">
            <a:avLst/>
          </a:prstGeom>
        </p:spPr>
      </p:pic>
      <p:pic>
        <p:nvPicPr>
          <p:cNvPr id="15" name="Picture 14" descr="Cotch2.jpg"/>
          <p:cNvPicPr>
            <a:picLocks noChangeAspect="1"/>
          </p:cNvPicPr>
          <p:nvPr/>
        </p:nvPicPr>
        <p:blipFill>
          <a:blip r:embed="rId7"/>
          <a:stretch>
            <a:fillRect/>
          </a:stretch>
        </p:blipFill>
        <p:spPr>
          <a:xfrm>
            <a:off x="1125139" y="6197173"/>
            <a:ext cx="2777253" cy="1851502"/>
          </a:xfrm>
          <a:prstGeom prst="rect">
            <a:avLst/>
          </a:prstGeom>
        </p:spPr>
      </p:pic>
      <p:pic>
        <p:nvPicPr>
          <p:cNvPr id="16" name="Picture 15" descr="Cotch4.jpg"/>
          <p:cNvPicPr>
            <a:picLocks noChangeAspect="1"/>
          </p:cNvPicPr>
          <p:nvPr/>
        </p:nvPicPr>
        <p:blipFill>
          <a:blip r:embed="rId8"/>
          <a:stretch>
            <a:fillRect/>
          </a:stretch>
        </p:blipFill>
        <p:spPr>
          <a:xfrm>
            <a:off x="5503799" y="6191259"/>
            <a:ext cx="2774245" cy="1850400"/>
          </a:xfrm>
          <a:prstGeom prst="rect">
            <a:avLst/>
          </a:prstGeom>
        </p:spPr>
      </p:pic>
      <p:pic>
        <p:nvPicPr>
          <p:cNvPr id="17" name="Picture 16" descr="FirstCotch.jpg"/>
          <p:cNvPicPr>
            <a:picLocks noChangeAspect="1"/>
          </p:cNvPicPr>
          <p:nvPr/>
        </p:nvPicPr>
        <p:blipFill>
          <a:blip r:embed="rId9"/>
          <a:stretch>
            <a:fillRect/>
          </a:stretch>
        </p:blipFill>
        <p:spPr>
          <a:xfrm>
            <a:off x="9803969" y="6248409"/>
            <a:ext cx="2775600" cy="1835736"/>
          </a:xfrm>
          <a:prstGeom prst="rect">
            <a:avLst/>
          </a:prstGeom>
        </p:spPr>
      </p:pic>
      <p:sp>
        <p:nvSpPr>
          <p:cNvPr id="18" name="TextBox 17"/>
          <p:cNvSpPr txBox="1"/>
          <p:nvPr/>
        </p:nvSpPr>
        <p:spPr>
          <a:xfrm>
            <a:off x="621851" y="5238750"/>
            <a:ext cx="3892999" cy="646331"/>
          </a:xfrm>
          <a:prstGeom prst="rect">
            <a:avLst/>
          </a:prstGeom>
          <a:noFill/>
        </p:spPr>
        <p:txBody>
          <a:bodyPr wrap="square" rtlCol="0">
            <a:spAutoFit/>
          </a:bodyPr>
          <a:lstStyle/>
          <a:p>
            <a:r>
              <a:rPr lang="en-US" sz="3600" dirty="0" smtClean="0">
                <a:solidFill>
                  <a:schemeClr val="bg1"/>
                </a:solidFill>
              </a:rPr>
              <a:t>Coaches</a:t>
            </a:r>
            <a:endParaRPr lang="en-US" dirty="0">
              <a:solidFill>
                <a:schemeClr val="bg1"/>
              </a:solidFill>
            </a:endParaRPr>
          </a:p>
        </p:txBody>
      </p:sp>
    </p:spTree>
  </p:cSld>
  <p:clrMapOvr>
    <a:masterClrMapping/>
  </p:clrMapOvr>
  <p:transition advTm="2000">
    <p:randomBa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7" name="Shape 2"/>
          <p:cNvSpPr/>
          <p:nvPr/>
        </p:nvSpPr>
        <p:spPr>
          <a:xfrm>
            <a:off x="6763306" y="1921193"/>
            <a:ext cx="30480" cy="5483543"/>
          </a:xfrm>
          <a:prstGeom prst="roundRect">
            <a:avLst>
              <a:gd name="adj" fmla="val 1215000"/>
            </a:avLst>
          </a:prstGeom>
          <a:solidFill>
            <a:srgbClr val="FFFFFF">
              <a:alpha val="24000"/>
            </a:srgbClr>
          </a:solidFill>
          <a:ln/>
        </p:spPr>
      </p:sp>
      <p:sp>
        <p:nvSpPr>
          <p:cNvPr id="8" name="Shape 3"/>
          <p:cNvSpPr/>
          <p:nvPr/>
        </p:nvSpPr>
        <p:spPr>
          <a:xfrm>
            <a:off x="6967954" y="2461260"/>
            <a:ext cx="864037" cy="30480"/>
          </a:xfrm>
          <a:prstGeom prst="roundRect">
            <a:avLst>
              <a:gd name="adj" fmla="val 1215000"/>
            </a:avLst>
          </a:prstGeom>
          <a:solidFill>
            <a:srgbClr val="F2B42D"/>
          </a:solidFill>
          <a:ln/>
        </p:spPr>
      </p:sp>
      <p:sp>
        <p:nvSpPr>
          <p:cNvPr id="9" name="Shape 4"/>
          <p:cNvSpPr/>
          <p:nvPr/>
        </p:nvSpPr>
        <p:spPr>
          <a:xfrm>
            <a:off x="6490306" y="2198846"/>
            <a:ext cx="555427" cy="555427"/>
          </a:xfrm>
          <a:prstGeom prst="roundRect">
            <a:avLst>
              <a:gd name="adj" fmla="val 66675"/>
            </a:avLst>
          </a:prstGeom>
          <a:solidFill>
            <a:srgbClr val="00002E"/>
          </a:solidFill>
          <a:ln w="30480">
            <a:solidFill>
              <a:srgbClr val="F2B42D"/>
            </a:solidFill>
            <a:prstDash val="solid"/>
          </a:ln>
        </p:spPr>
      </p:sp>
      <p:sp>
        <p:nvSpPr>
          <p:cNvPr id="10" name="Text 5"/>
          <p:cNvSpPr/>
          <p:nvPr/>
        </p:nvSpPr>
        <p:spPr>
          <a:xfrm>
            <a:off x="6663423" y="2302312"/>
            <a:ext cx="209193" cy="348496"/>
          </a:xfrm>
          <a:prstGeom prst="rect">
            <a:avLst/>
          </a:prstGeom>
          <a:noFill/>
          <a:ln/>
        </p:spPr>
        <p:txBody>
          <a:bodyPr wrap="none" rtlCol="0" anchor="t"/>
          <a:lstStyle/>
          <a:p>
            <a:pPr marL="0" indent="0" algn="ctr">
              <a:lnSpc>
                <a:spcPts val="2744"/>
              </a:lnSpc>
              <a:buNone/>
            </a:pPr>
            <a:r>
              <a:rPr lang="en-US" sz="2744" b="1" dirty="0">
                <a:solidFill>
                  <a:srgbClr val="FFFFFF"/>
                </a:solidFill>
                <a:latin typeface="Nunito" pitchFamily="34" charset="0"/>
                <a:ea typeface="Nunito" pitchFamily="34" charset="-122"/>
                <a:cs typeface="Nunito" pitchFamily="34" charset="-120"/>
              </a:rPr>
              <a:t>1</a:t>
            </a:r>
            <a:endParaRPr lang="en-US" sz="2744" dirty="0"/>
          </a:p>
        </p:txBody>
      </p:sp>
      <p:sp>
        <p:nvSpPr>
          <p:cNvPr id="11" name="Text 6"/>
          <p:cNvSpPr/>
          <p:nvPr/>
        </p:nvSpPr>
        <p:spPr>
          <a:xfrm>
            <a:off x="8078510" y="2168009"/>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Select Court</a:t>
            </a:r>
            <a:endParaRPr lang="en-US" sz="2287" dirty="0"/>
          </a:p>
        </p:txBody>
      </p:sp>
      <p:sp>
        <p:nvSpPr>
          <p:cNvPr id="12" name="Text 7"/>
          <p:cNvSpPr/>
          <p:nvPr/>
        </p:nvSpPr>
        <p:spPr>
          <a:xfrm>
            <a:off x="8078510" y="2679263"/>
            <a:ext cx="5687854" cy="790099"/>
          </a:xfrm>
          <a:prstGeom prst="rect">
            <a:avLst/>
          </a:prstGeom>
          <a:noFill/>
          <a:ln/>
        </p:spPr>
        <p:txBody>
          <a:bodyPr wrap="squar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Choose from available tennis courts based on surface type and location.</a:t>
            </a:r>
            <a:endParaRPr lang="en-US" sz="1944" dirty="0"/>
          </a:p>
        </p:txBody>
      </p:sp>
      <p:sp>
        <p:nvSpPr>
          <p:cNvPr id="13" name="Shape 8"/>
          <p:cNvSpPr/>
          <p:nvPr/>
        </p:nvSpPr>
        <p:spPr>
          <a:xfrm>
            <a:off x="6967954" y="4503063"/>
            <a:ext cx="864037" cy="30480"/>
          </a:xfrm>
          <a:prstGeom prst="roundRect">
            <a:avLst>
              <a:gd name="adj" fmla="val 1215000"/>
            </a:avLst>
          </a:prstGeom>
          <a:solidFill>
            <a:srgbClr val="D7425E"/>
          </a:solidFill>
          <a:ln/>
        </p:spPr>
      </p:sp>
      <p:sp>
        <p:nvSpPr>
          <p:cNvPr id="14" name="Shape 9"/>
          <p:cNvSpPr/>
          <p:nvPr/>
        </p:nvSpPr>
        <p:spPr>
          <a:xfrm>
            <a:off x="6537604" y="4240649"/>
            <a:ext cx="555427" cy="555427"/>
          </a:xfrm>
          <a:prstGeom prst="roundRect">
            <a:avLst>
              <a:gd name="adj" fmla="val 66675"/>
            </a:avLst>
          </a:prstGeom>
          <a:solidFill>
            <a:srgbClr val="00002E"/>
          </a:solidFill>
          <a:ln w="30480">
            <a:solidFill>
              <a:srgbClr val="D7425E"/>
            </a:solidFill>
            <a:prstDash val="solid"/>
          </a:ln>
        </p:spPr>
      </p:sp>
      <p:sp>
        <p:nvSpPr>
          <p:cNvPr id="15" name="Text 10"/>
          <p:cNvSpPr/>
          <p:nvPr/>
        </p:nvSpPr>
        <p:spPr>
          <a:xfrm>
            <a:off x="6710721" y="4344114"/>
            <a:ext cx="209193" cy="348496"/>
          </a:xfrm>
          <a:prstGeom prst="rect">
            <a:avLst/>
          </a:prstGeom>
          <a:noFill/>
          <a:ln/>
        </p:spPr>
        <p:txBody>
          <a:bodyPr wrap="none" rtlCol="0" anchor="t"/>
          <a:lstStyle/>
          <a:p>
            <a:pPr marL="0" indent="0" algn="ctr">
              <a:lnSpc>
                <a:spcPts val="2744"/>
              </a:lnSpc>
              <a:buNone/>
            </a:pPr>
            <a:r>
              <a:rPr lang="en-US" sz="2744" b="1" dirty="0" smtClean="0">
                <a:solidFill>
                  <a:srgbClr val="FFFFFF"/>
                </a:solidFill>
                <a:latin typeface="Nunito" pitchFamily="34" charset="0"/>
                <a:ea typeface="Nunito" pitchFamily="34" charset="-122"/>
                <a:cs typeface="Nunito" pitchFamily="34" charset="-120"/>
              </a:rPr>
              <a:t>  2  </a:t>
            </a:r>
            <a:endParaRPr lang="en-US" sz="2744" dirty="0"/>
          </a:p>
        </p:txBody>
      </p:sp>
      <p:sp>
        <p:nvSpPr>
          <p:cNvPr id="16" name="Text 11"/>
          <p:cNvSpPr/>
          <p:nvPr/>
        </p:nvSpPr>
        <p:spPr>
          <a:xfrm>
            <a:off x="8078510" y="4209812"/>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Pick Date &amp; Time</a:t>
            </a:r>
            <a:endParaRPr lang="en-US" sz="2287" dirty="0"/>
          </a:p>
        </p:txBody>
      </p:sp>
      <p:sp>
        <p:nvSpPr>
          <p:cNvPr id="17" name="Text 12"/>
          <p:cNvSpPr/>
          <p:nvPr/>
        </p:nvSpPr>
        <p:spPr>
          <a:xfrm>
            <a:off x="8078510" y="4721066"/>
            <a:ext cx="5687854" cy="395049"/>
          </a:xfrm>
          <a:prstGeom prst="rect">
            <a:avLst/>
          </a:prstGeom>
          <a:noFill/>
          <a:ln/>
        </p:spPr>
        <p:txBody>
          <a:bodyPr wrap="non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Find an open timeslot that fits your schedule.</a:t>
            </a:r>
            <a:endParaRPr lang="en-US" sz="1944" dirty="0"/>
          </a:p>
        </p:txBody>
      </p:sp>
      <p:sp>
        <p:nvSpPr>
          <p:cNvPr id="18" name="Shape 13"/>
          <p:cNvSpPr/>
          <p:nvPr/>
        </p:nvSpPr>
        <p:spPr>
          <a:xfrm>
            <a:off x="6967954" y="6149816"/>
            <a:ext cx="864037" cy="30480"/>
          </a:xfrm>
          <a:prstGeom prst="roundRect">
            <a:avLst>
              <a:gd name="adj" fmla="val 1215000"/>
            </a:avLst>
          </a:prstGeom>
          <a:solidFill>
            <a:srgbClr val="DD785E"/>
          </a:solidFill>
          <a:ln/>
        </p:spPr>
      </p:sp>
      <p:sp>
        <p:nvSpPr>
          <p:cNvPr id="19" name="Shape 14"/>
          <p:cNvSpPr/>
          <p:nvPr/>
        </p:nvSpPr>
        <p:spPr>
          <a:xfrm>
            <a:off x="6521838" y="5887403"/>
            <a:ext cx="555427" cy="555427"/>
          </a:xfrm>
          <a:prstGeom prst="roundRect">
            <a:avLst>
              <a:gd name="adj" fmla="val 66675"/>
            </a:avLst>
          </a:prstGeom>
          <a:solidFill>
            <a:srgbClr val="00002E"/>
          </a:solidFill>
          <a:ln w="30480">
            <a:solidFill>
              <a:srgbClr val="DD785E"/>
            </a:solidFill>
            <a:prstDash val="solid"/>
          </a:ln>
        </p:spPr>
      </p:sp>
      <p:sp>
        <p:nvSpPr>
          <p:cNvPr id="20" name="Text 15"/>
          <p:cNvSpPr/>
          <p:nvPr/>
        </p:nvSpPr>
        <p:spPr>
          <a:xfrm>
            <a:off x="6694955" y="5990868"/>
            <a:ext cx="209193" cy="348496"/>
          </a:xfrm>
          <a:prstGeom prst="rect">
            <a:avLst/>
          </a:prstGeom>
          <a:noFill/>
          <a:ln/>
        </p:spPr>
        <p:txBody>
          <a:bodyPr wrap="none" rtlCol="0" anchor="t"/>
          <a:lstStyle/>
          <a:p>
            <a:pPr marL="0" indent="0" algn="ctr">
              <a:lnSpc>
                <a:spcPts val="2744"/>
              </a:lnSpc>
              <a:buNone/>
            </a:pPr>
            <a:r>
              <a:rPr lang="en-US" sz="2744" b="1" dirty="0">
                <a:solidFill>
                  <a:srgbClr val="FFFFFF"/>
                </a:solidFill>
                <a:latin typeface="Nunito" pitchFamily="34" charset="0"/>
                <a:ea typeface="Nunito" pitchFamily="34" charset="-122"/>
                <a:cs typeface="Nunito" pitchFamily="34" charset="-120"/>
              </a:rPr>
              <a:t>3</a:t>
            </a:r>
            <a:endParaRPr lang="en-US" sz="2744" dirty="0"/>
          </a:p>
        </p:txBody>
      </p:sp>
      <p:sp>
        <p:nvSpPr>
          <p:cNvPr id="21" name="Text 16"/>
          <p:cNvSpPr/>
          <p:nvPr/>
        </p:nvSpPr>
        <p:spPr>
          <a:xfrm>
            <a:off x="8078510" y="5856565"/>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Confirm Booking</a:t>
            </a:r>
            <a:endParaRPr lang="en-US" sz="2287" dirty="0"/>
          </a:p>
        </p:txBody>
      </p:sp>
      <p:sp>
        <p:nvSpPr>
          <p:cNvPr id="22" name="Text 17"/>
          <p:cNvSpPr/>
          <p:nvPr/>
        </p:nvSpPr>
        <p:spPr>
          <a:xfrm>
            <a:off x="8078510" y="6367820"/>
            <a:ext cx="5687854" cy="790099"/>
          </a:xfrm>
          <a:prstGeom prst="rect">
            <a:avLst/>
          </a:prstGeom>
          <a:noFill/>
          <a:ln/>
        </p:spPr>
        <p:txBody>
          <a:bodyPr wrap="squar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Secure your reservation and receive a confirmation email.</a:t>
            </a:r>
            <a:endParaRPr lang="en-US" sz="1944" dirty="0"/>
          </a:p>
        </p:txBody>
      </p:sp>
      <p:sp>
        <p:nvSpPr>
          <p:cNvPr id="29" name="TextBox 28"/>
          <p:cNvSpPr txBox="1"/>
          <p:nvPr/>
        </p:nvSpPr>
        <p:spPr>
          <a:xfrm>
            <a:off x="709448" y="362603"/>
            <a:ext cx="4193628" cy="830997"/>
          </a:xfrm>
          <a:prstGeom prst="rect">
            <a:avLst/>
          </a:prstGeom>
          <a:noFill/>
        </p:spPr>
        <p:txBody>
          <a:bodyPr wrap="square" rtlCol="0">
            <a:spAutoFit/>
          </a:bodyPr>
          <a:lstStyle/>
          <a:p>
            <a:r>
              <a:rPr lang="en-US" sz="4800" dirty="0" smtClean="0">
                <a:solidFill>
                  <a:schemeClr val="bg1"/>
                </a:solidFill>
              </a:rPr>
              <a:t>Court Booking</a:t>
            </a:r>
            <a:endParaRPr lang="en-US" sz="4800" dirty="0">
              <a:solidFill>
                <a:schemeClr val="bg1"/>
              </a:solidFill>
            </a:endParaRPr>
          </a:p>
        </p:txBody>
      </p:sp>
      <p:pic>
        <p:nvPicPr>
          <p:cNvPr id="2050" name="Picture 2"/>
          <p:cNvPicPr>
            <a:picLocks noChangeAspect="1" noChangeArrowheads="1"/>
          </p:cNvPicPr>
          <p:nvPr/>
        </p:nvPicPr>
        <p:blipFill>
          <a:blip r:embed="rId4"/>
          <a:srcRect/>
          <a:stretch>
            <a:fillRect/>
          </a:stretch>
        </p:blipFill>
        <p:spPr bwMode="auto">
          <a:xfrm>
            <a:off x="145199" y="1335494"/>
            <a:ext cx="6281734" cy="3531751"/>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145200" y="5053051"/>
            <a:ext cx="6281734" cy="3020467"/>
          </a:xfrm>
          <a:prstGeom prst="rect">
            <a:avLst/>
          </a:prstGeom>
          <a:noFill/>
          <a:ln w="9525">
            <a:noFill/>
            <a:miter lim="800000"/>
            <a:headEnd/>
            <a:tailEnd/>
          </a:ln>
          <a:effectLst/>
        </p:spPr>
      </p:pic>
    </p:spTree>
  </p:cSld>
  <p:clrMapOvr>
    <a:masterClrMapping/>
  </p:clrMapOvr>
  <p:transition advTm="2000">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6" name="Text 1"/>
          <p:cNvSpPr/>
          <p:nvPr/>
        </p:nvSpPr>
        <p:spPr>
          <a:xfrm>
            <a:off x="864037" y="733425"/>
            <a:ext cx="580905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Court Reviews</a:t>
            </a:r>
            <a:endParaRPr lang="en-US" sz="4574" dirty="0"/>
          </a:p>
        </p:txBody>
      </p:sp>
      <p:sp>
        <p:nvSpPr>
          <p:cNvPr id="7" name="Shape 2"/>
          <p:cNvSpPr/>
          <p:nvPr/>
        </p:nvSpPr>
        <p:spPr>
          <a:xfrm>
            <a:off x="643313" y="1829753"/>
            <a:ext cx="7415927" cy="1855946"/>
          </a:xfrm>
          <a:prstGeom prst="roundRect">
            <a:avLst>
              <a:gd name="adj" fmla="val 19954"/>
            </a:avLst>
          </a:prstGeom>
          <a:solidFill>
            <a:srgbClr val="00002E"/>
          </a:solidFill>
          <a:ln w="30480">
            <a:solidFill>
              <a:srgbClr val="F2B42D"/>
            </a:solidFill>
            <a:prstDash val="solid"/>
          </a:ln>
        </p:spPr>
      </p:sp>
      <p:sp>
        <p:nvSpPr>
          <p:cNvPr id="8" name="Text 3"/>
          <p:cNvSpPr/>
          <p:nvPr/>
        </p:nvSpPr>
        <p:spPr>
          <a:xfrm>
            <a:off x="1141333" y="2107049"/>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Ratings</a:t>
            </a:r>
            <a:endParaRPr lang="en-US" sz="2287" dirty="0"/>
          </a:p>
        </p:txBody>
      </p:sp>
      <p:sp>
        <p:nvSpPr>
          <p:cNvPr id="9" name="Text 4"/>
          <p:cNvSpPr/>
          <p:nvPr/>
        </p:nvSpPr>
        <p:spPr>
          <a:xfrm>
            <a:off x="1141333" y="2618303"/>
            <a:ext cx="6861334" cy="790099"/>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Players can rate courts based on quality, amenities, and overall experience.</a:t>
            </a:r>
            <a:endParaRPr lang="en-US" sz="1944" dirty="0"/>
          </a:p>
        </p:txBody>
      </p:sp>
      <p:sp>
        <p:nvSpPr>
          <p:cNvPr id="10" name="Shape 5"/>
          <p:cNvSpPr/>
          <p:nvPr/>
        </p:nvSpPr>
        <p:spPr>
          <a:xfrm>
            <a:off x="596015" y="3932515"/>
            <a:ext cx="7415927" cy="1855946"/>
          </a:xfrm>
          <a:prstGeom prst="roundRect">
            <a:avLst>
              <a:gd name="adj" fmla="val 19954"/>
            </a:avLst>
          </a:prstGeom>
          <a:solidFill>
            <a:srgbClr val="00002E"/>
          </a:solidFill>
          <a:ln w="30480">
            <a:solidFill>
              <a:srgbClr val="D7425E"/>
            </a:solidFill>
            <a:prstDash val="solid"/>
          </a:ln>
        </p:spPr>
      </p:sp>
      <p:sp>
        <p:nvSpPr>
          <p:cNvPr id="11" name="Text 6"/>
          <p:cNvSpPr/>
          <p:nvPr/>
        </p:nvSpPr>
        <p:spPr>
          <a:xfrm>
            <a:off x="1141333" y="4209812"/>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Reviews</a:t>
            </a:r>
            <a:endParaRPr lang="en-US" sz="2287" dirty="0"/>
          </a:p>
        </p:txBody>
      </p:sp>
      <p:sp>
        <p:nvSpPr>
          <p:cNvPr id="12" name="Text 7"/>
          <p:cNvSpPr/>
          <p:nvPr/>
        </p:nvSpPr>
        <p:spPr>
          <a:xfrm>
            <a:off x="1141333" y="4721066"/>
            <a:ext cx="6861334" cy="790099"/>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Read detailed feedback from other users to make informed decisions.</a:t>
            </a:r>
            <a:endParaRPr lang="en-US" sz="1944" dirty="0"/>
          </a:p>
        </p:txBody>
      </p:sp>
      <p:sp>
        <p:nvSpPr>
          <p:cNvPr id="13" name="Shape 8"/>
          <p:cNvSpPr/>
          <p:nvPr/>
        </p:nvSpPr>
        <p:spPr>
          <a:xfrm>
            <a:off x="596015" y="6035278"/>
            <a:ext cx="7415927" cy="1460897"/>
          </a:xfrm>
          <a:prstGeom prst="roundRect">
            <a:avLst>
              <a:gd name="adj" fmla="val 25350"/>
            </a:avLst>
          </a:prstGeom>
          <a:solidFill>
            <a:srgbClr val="00002E"/>
          </a:solidFill>
          <a:ln w="30480">
            <a:solidFill>
              <a:srgbClr val="DD785E"/>
            </a:solidFill>
            <a:prstDash val="solid"/>
          </a:ln>
        </p:spPr>
      </p:sp>
      <p:sp>
        <p:nvSpPr>
          <p:cNvPr id="14" name="Text 9"/>
          <p:cNvSpPr/>
          <p:nvPr/>
        </p:nvSpPr>
        <p:spPr>
          <a:xfrm>
            <a:off x="1141333" y="6312575"/>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Helpful Insights</a:t>
            </a:r>
            <a:endParaRPr lang="en-US" sz="2287" dirty="0"/>
          </a:p>
        </p:txBody>
      </p:sp>
      <p:sp>
        <p:nvSpPr>
          <p:cNvPr id="15" name="Text 10"/>
          <p:cNvSpPr/>
          <p:nvPr/>
        </p:nvSpPr>
        <p:spPr>
          <a:xfrm>
            <a:off x="1141333" y="6823829"/>
            <a:ext cx="6861334" cy="395049"/>
          </a:xfrm>
          <a:prstGeom prst="rect">
            <a:avLst/>
          </a:prstGeom>
          <a:noFill/>
          <a:ln/>
        </p:spPr>
        <p:txBody>
          <a:bodyPr wrap="non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Use reviews to choose the best courts for your needs.</a:t>
            </a:r>
            <a:endParaRPr lang="en-US" sz="1944" dirty="0"/>
          </a:p>
        </p:txBody>
      </p:sp>
      <p:pic>
        <p:nvPicPr>
          <p:cNvPr id="1026" name="Picture 2"/>
          <p:cNvPicPr>
            <a:picLocks noChangeAspect="1" noChangeArrowheads="1"/>
          </p:cNvPicPr>
          <p:nvPr/>
        </p:nvPicPr>
        <p:blipFill>
          <a:blip r:embed="rId4"/>
          <a:srcRect/>
          <a:stretch>
            <a:fillRect/>
          </a:stretch>
        </p:blipFill>
        <p:spPr bwMode="auto">
          <a:xfrm>
            <a:off x="8270681" y="436304"/>
            <a:ext cx="5818107" cy="34962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8270681" y="4721066"/>
            <a:ext cx="5818107" cy="3051334"/>
          </a:xfrm>
          <a:prstGeom prst="rect">
            <a:avLst/>
          </a:prstGeom>
          <a:noFill/>
          <a:ln w="9525">
            <a:noFill/>
            <a:miter lim="800000"/>
            <a:headEnd/>
            <a:tailEnd/>
          </a:ln>
          <a:effectLst/>
        </p:spPr>
      </p:pic>
    </p:spTree>
  </p:cSld>
  <p:clrMapOvr>
    <a:masterClrMapping/>
  </p:clrMapOvr>
  <p:transition advTm="2000">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342601" y="604480"/>
            <a:ext cx="5172075" cy="646509"/>
          </a:xfrm>
          <a:prstGeom prst="rect">
            <a:avLst/>
          </a:prstGeom>
          <a:noFill/>
          <a:ln/>
        </p:spPr>
        <p:txBody>
          <a:bodyPr wrap="none" rtlCol="0" anchor="t"/>
          <a:lstStyle/>
          <a:p>
            <a:pPr marL="0" indent="0">
              <a:lnSpc>
                <a:spcPts val="5091"/>
              </a:lnSpc>
              <a:buNone/>
            </a:pPr>
            <a:r>
              <a:rPr lang="en-US" sz="4073" b="1" dirty="0">
                <a:solidFill>
                  <a:srgbClr val="FFFFFF"/>
                </a:solidFill>
                <a:latin typeface="Nunito" pitchFamily="34" charset="0"/>
                <a:ea typeface="Nunito" pitchFamily="34" charset="-122"/>
                <a:cs typeface="Nunito" pitchFamily="34" charset="-120"/>
              </a:rPr>
              <a:t>Payment Options</a:t>
            </a:r>
            <a:endParaRPr lang="en-US" sz="4073" dirty="0"/>
          </a:p>
        </p:txBody>
      </p:sp>
      <p:sp>
        <p:nvSpPr>
          <p:cNvPr id="8" name="Text 2"/>
          <p:cNvSpPr/>
          <p:nvPr/>
        </p:nvSpPr>
        <p:spPr>
          <a:xfrm>
            <a:off x="6493789" y="817372"/>
            <a:ext cx="2586038" cy="323255"/>
          </a:xfrm>
          <a:prstGeom prst="rect">
            <a:avLst/>
          </a:prstGeom>
          <a:noFill/>
          <a:ln/>
        </p:spPr>
        <p:txBody>
          <a:bodyPr wrap="none" rtlCol="0" anchor="t"/>
          <a:lstStyle/>
          <a:p>
            <a:pPr marL="0" indent="0" algn="l">
              <a:lnSpc>
                <a:spcPts val="2545"/>
              </a:lnSpc>
              <a:buFont typeface="Wingdings" pitchFamily="2" charset="2"/>
              <a:buChar char="Ø"/>
            </a:pPr>
            <a:r>
              <a:rPr lang="en-US" sz="2036" b="1" dirty="0" smtClean="0">
                <a:solidFill>
                  <a:srgbClr val="FFFFFF"/>
                </a:solidFill>
                <a:latin typeface="Nunito" pitchFamily="34" charset="0"/>
                <a:ea typeface="Nunito" pitchFamily="34" charset="-122"/>
                <a:cs typeface="Nunito" pitchFamily="34" charset="-120"/>
              </a:rPr>
              <a:t>    Credit Card Payment</a:t>
            </a:r>
          </a:p>
          <a:p>
            <a:pPr marL="0" indent="0" algn="l">
              <a:lnSpc>
                <a:spcPts val="2545"/>
              </a:lnSpc>
            </a:pPr>
            <a:endParaRPr lang="en-US" sz="2036" b="1" dirty="0" smtClean="0">
              <a:solidFill>
                <a:srgbClr val="FFFFFF"/>
              </a:solidFill>
              <a:latin typeface="Nunito" pitchFamily="34" charset="0"/>
              <a:ea typeface="Nunito" pitchFamily="34" charset="-122"/>
              <a:cs typeface="Nunito" pitchFamily="34" charset="-120"/>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None/>
            </a:pPr>
            <a:endParaRPr lang="en-US" sz="2036" b="1" dirty="0" smtClean="0">
              <a:solidFill>
                <a:srgbClr val="FFFFFF"/>
              </a:solidFill>
              <a:latin typeface="Nunito" pitchFamily="34" charset="0"/>
              <a:ea typeface="Nunito" pitchFamily="34" charset="-122"/>
            </a:endParaRPr>
          </a:p>
          <a:p>
            <a:pPr marL="0" indent="0" algn="l">
              <a:lnSpc>
                <a:spcPts val="2545"/>
              </a:lnSpc>
              <a:buFont typeface="Wingdings" pitchFamily="2" charset="2"/>
              <a:buChar char="Ø"/>
            </a:pPr>
            <a:r>
              <a:rPr lang="en-US" sz="2036" b="1" dirty="0" smtClean="0">
                <a:solidFill>
                  <a:srgbClr val="FFFFFF"/>
                </a:solidFill>
                <a:latin typeface="Nunito" pitchFamily="34" charset="0"/>
                <a:ea typeface="Nunito" pitchFamily="34" charset="-122"/>
              </a:rPr>
              <a:t>    Internet-Banking Payment</a:t>
            </a:r>
            <a:endParaRPr lang="en-US" sz="2036" dirty="0"/>
          </a:p>
        </p:txBody>
      </p:sp>
      <p:pic>
        <p:nvPicPr>
          <p:cNvPr id="5122" name="Picture 2"/>
          <p:cNvPicPr>
            <a:picLocks noChangeAspect="1" noChangeArrowheads="1"/>
          </p:cNvPicPr>
          <p:nvPr/>
        </p:nvPicPr>
        <p:blipFill>
          <a:blip r:embed="rId4"/>
          <a:srcRect/>
          <a:stretch>
            <a:fillRect/>
          </a:stretch>
        </p:blipFill>
        <p:spPr bwMode="auto">
          <a:xfrm>
            <a:off x="342601" y="2834757"/>
            <a:ext cx="5163578" cy="2903095"/>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6493789" y="1350131"/>
            <a:ext cx="7268705" cy="2543931"/>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6493789" y="4509586"/>
            <a:ext cx="7268704" cy="3010544"/>
          </a:xfrm>
          <a:prstGeom prst="rect">
            <a:avLst/>
          </a:prstGeom>
          <a:noFill/>
          <a:ln w="9525">
            <a:noFill/>
            <a:miter lim="800000"/>
            <a:headEnd/>
            <a:tailEnd/>
          </a:ln>
          <a:effectLst/>
        </p:spPr>
      </p:pic>
    </p:spTree>
  </p:cSld>
  <p:clrMapOvr>
    <a:masterClrMapping/>
  </p:clrMapOvr>
  <p:transition advTm="2000">
    <p:cover dir="l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760</Words>
  <Application>Microsoft Office PowerPoint</Application>
  <PresentationFormat>Custom</PresentationFormat>
  <Paragraphs>94</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dffff</cp:lastModifiedBy>
  <cp:revision>81</cp:revision>
  <dcterms:created xsi:type="dcterms:W3CDTF">2024-08-14T04:38:18Z</dcterms:created>
  <dcterms:modified xsi:type="dcterms:W3CDTF">2024-08-20T16:06:55Z</dcterms:modified>
</cp:coreProperties>
</file>